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8"/>
  </p:notesMasterIdLst>
  <p:handoutMasterIdLst>
    <p:handoutMasterId r:id="rId49"/>
  </p:handoutMasterIdLst>
  <p:sldIdLst>
    <p:sldId id="256" r:id="rId2"/>
    <p:sldId id="257" r:id="rId3"/>
    <p:sldId id="311" r:id="rId4"/>
    <p:sldId id="312" r:id="rId5"/>
    <p:sldId id="313" r:id="rId6"/>
    <p:sldId id="315" r:id="rId7"/>
    <p:sldId id="316" r:id="rId8"/>
    <p:sldId id="317" r:id="rId9"/>
    <p:sldId id="318" r:id="rId10"/>
    <p:sldId id="319" r:id="rId11"/>
    <p:sldId id="320" r:id="rId12"/>
    <p:sldId id="321" r:id="rId13"/>
    <p:sldId id="322" r:id="rId14"/>
    <p:sldId id="354"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5" r:id="rId40"/>
    <p:sldId id="356" r:id="rId41"/>
    <p:sldId id="358" r:id="rId42"/>
    <p:sldId id="359" r:id="rId43"/>
    <p:sldId id="357" r:id="rId44"/>
    <p:sldId id="360" r:id="rId45"/>
    <p:sldId id="272" r:id="rId46"/>
    <p:sldId id="276" r:id="rId47"/>
  </p:sldIdLst>
  <p:sldSz cx="9144000" cy="6858000" type="screen4x3"/>
  <p:notesSz cx="6797675" cy="98742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7" autoAdjust="0"/>
  </p:normalViewPr>
  <p:slideViewPr>
    <p:cSldViewPr>
      <p:cViewPr varScale="1">
        <p:scale>
          <a:sx n="75" d="100"/>
          <a:sy n="75" d="100"/>
        </p:scale>
        <p:origin x="-1026"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38"/>
    </p:cViewPr>
  </p:sorterViewPr>
  <p:notesViewPr>
    <p:cSldViewPr>
      <p:cViewPr varScale="1">
        <p:scale>
          <a:sx n="55" d="100"/>
          <a:sy n="55" d="100"/>
        </p:scale>
        <p:origin x="-2610" y="-108"/>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r>
              <a:rPr lang="pl-PL" smtClean="0"/>
              <a:t>Audyt oświatowy Gminy Dołhobyczów</a:t>
            </a:r>
            <a:endParaRPr lang="pl-PL"/>
          </a:p>
        </p:txBody>
      </p:sp>
      <p:sp>
        <p:nvSpPr>
          <p:cNvPr id="3" name="Symbol zastępczy daty 2"/>
          <p:cNvSpPr>
            <a:spLocks noGrp="1"/>
          </p:cNvSpPr>
          <p:nvPr>
            <p:ph type="dt" sz="quarter" idx="1"/>
          </p:nvPr>
        </p:nvSpPr>
        <p:spPr>
          <a:xfrm>
            <a:off x="3850444" y="0"/>
            <a:ext cx="2945659" cy="493713"/>
          </a:xfrm>
          <a:prstGeom prst="rect">
            <a:avLst/>
          </a:prstGeom>
        </p:spPr>
        <p:txBody>
          <a:bodyPr vert="horz" lIns="91440" tIns="45720" rIns="91440" bIns="45720" rtlCol="0"/>
          <a:lstStyle>
            <a:lvl1pPr algn="r">
              <a:defRPr sz="1200"/>
            </a:lvl1pPr>
          </a:lstStyle>
          <a:p>
            <a:fld id="{1308185C-9CF9-49EF-975C-82B3182F6BD0}" type="datetimeFigureOut">
              <a:rPr lang="pl-PL" smtClean="0"/>
              <a:pPr/>
              <a:t>2012-08-29</a:t>
            </a:fld>
            <a:endParaRPr lang="pl-PL"/>
          </a:p>
        </p:txBody>
      </p:sp>
      <p:sp>
        <p:nvSpPr>
          <p:cNvPr id="4" name="Symbol zastępczy stopki 3"/>
          <p:cNvSpPr>
            <a:spLocks noGrp="1"/>
          </p:cNvSpPr>
          <p:nvPr>
            <p:ph type="ftr" sz="quarter" idx="2"/>
          </p:nvPr>
        </p:nvSpPr>
        <p:spPr>
          <a:xfrm>
            <a:off x="0" y="9378825"/>
            <a:ext cx="2945659" cy="49371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4" y="9378825"/>
            <a:ext cx="2945659" cy="493713"/>
          </a:xfrm>
          <a:prstGeom prst="rect">
            <a:avLst/>
          </a:prstGeom>
        </p:spPr>
        <p:txBody>
          <a:bodyPr vert="horz" lIns="91440" tIns="45720" rIns="91440" bIns="45720" rtlCol="0" anchor="b"/>
          <a:lstStyle>
            <a:lvl1pPr algn="r">
              <a:defRPr sz="1200"/>
            </a:lvl1pPr>
          </a:lstStyle>
          <a:p>
            <a:fld id="{2F40E29B-D9AF-4F1E-BC26-F6FFBD4FA125}" type="slidenum">
              <a:rPr lang="pl-PL" smtClean="0"/>
              <a:pPr/>
              <a:t>‹#›</a:t>
            </a:fld>
            <a:endParaRPr lang="pl-PL"/>
          </a:p>
        </p:txBody>
      </p:sp>
    </p:spTree>
    <p:extLst>
      <p:ext uri="{BB962C8B-B14F-4D97-AF65-F5344CB8AC3E}">
        <p14:creationId xmlns="" xmlns:p14="http://schemas.microsoft.com/office/powerpoint/2010/main" val="53668303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r>
              <a:rPr lang="pl-PL" smtClean="0"/>
              <a:t>Audyt oświatowy Gminy Dołhobyczów</a:t>
            </a:r>
            <a:endParaRPr lang="pl-PL"/>
          </a:p>
        </p:txBody>
      </p:sp>
      <p:sp>
        <p:nvSpPr>
          <p:cNvPr id="3" name="Symbol zastępczy daty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E989F602-63DE-4555-8D9F-A7D60D178C8D}" type="datetimeFigureOut">
              <a:rPr lang="pl-PL" smtClean="0"/>
              <a:pPr/>
              <a:t>2012-08-29</a:t>
            </a:fld>
            <a:endParaRPr lang="pl-PL"/>
          </a:p>
        </p:txBody>
      </p:sp>
      <p:sp>
        <p:nvSpPr>
          <p:cNvPr id="4" name="Symbol zastępczy obrazu slajdu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378825"/>
            <a:ext cx="2945659" cy="493713"/>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4" y="9378825"/>
            <a:ext cx="2945659" cy="493713"/>
          </a:xfrm>
          <a:prstGeom prst="rect">
            <a:avLst/>
          </a:prstGeom>
        </p:spPr>
        <p:txBody>
          <a:bodyPr vert="horz" lIns="91440" tIns="45720" rIns="91440" bIns="45720" rtlCol="0" anchor="b"/>
          <a:lstStyle>
            <a:lvl1pPr algn="r">
              <a:defRPr sz="1200"/>
            </a:lvl1pPr>
          </a:lstStyle>
          <a:p>
            <a:fld id="{AD0300BF-D18D-4FF3-BD3F-BBC6AA604349}" type="slidenum">
              <a:rPr lang="pl-PL" smtClean="0"/>
              <a:pPr/>
              <a:t>‹#›</a:t>
            </a:fld>
            <a:endParaRPr lang="pl-PL"/>
          </a:p>
        </p:txBody>
      </p:sp>
    </p:spTree>
    <p:extLst>
      <p:ext uri="{BB962C8B-B14F-4D97-AF65-F5344CB8AC3E}">
        <p14:creationId xmlns="" xmlns:p14="http://schemas.microsoft.com/office/powerpoint/2010/main" val="225309893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D0300BF-D18D-4FF3-BD3F-BBC6AA604349}" type="slidenum">
              <a:rPr lang="pl-PL" smtClean="0"/>
              <a:pPr/>
              <a:t>1</a:t>
            </a:fld>
            <a:endParaRPr lang="pl-PL"/>
          </a:p>
        </p:txBody>
      </p:sp>
      <p:sp>
        <p:nvSpPr>
          <p:cNvPr id="5" name="Symbol zastępczy nagłówka 4"/>
          <p:cNvSpPr>
            <a:spLocks noGrp="1"/>
          </p:cNvSpPr>
          <p:nvPr>
            <p:ph type="hdr" sz="quarter" idx="11"/>
          </p:nvPr>
        </p:nvSpPr>
        <p:spPr/>
        <p:txBody>
          <a:bodyPr/>
          <a:lstStyle/>
          <a:p>
            <a:r>
              <a:rPr lang="pl-PL" smtClean="0"/>
              <a:t>Audyt oświatowy Gminy Dołhobyczów</a:t>
            </a:r>
            <a:endParaRPr lang="pl-PL"/>
          </a:p>
        </p:txBody>
      </p:sp>
    </p:spTree>
    <p:extLst>
      <p:ext uri="{BB962C8B-B14F-4D97-AF65-F5344CB8AC3E}">
        <p14:creationId xmlns="" xmlns:p14="http://schemas.microsoft.com/office/powerpoint/2010/main" val="706316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10</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11</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12</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13</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14</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15</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16</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17</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18</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19</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20</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21</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22</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23</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24</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25</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26</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27</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28</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29</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30</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31</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32</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33</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34</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35</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36</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37</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38</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39</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40</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41</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42</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43</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44</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5</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6</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7</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8</a:t>
            </a:fld>
            <a:endParaRPr lang="pl-PL"/>
          </a:p>
        </p:txBody>
      </p:sp>
    </p:spTree>
    <p:extLst>
      <p:ext uri="{BB962C8B-B14F-4D97-AF65-F5344CB8AC3E}">
        <p14:creationId xmlns="" xmlns:p14="http://schemas.microsoft.com/office/powerpoint/2010/main" val="3698178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agłówka 3"/>
          <p:cNvSpPr>
            <a:spLocks noGrp="1"/>
          </p:cNvSpPr>
          <p:nvPr>
            <p:ph type="hdr" sz="quarter" idx="10"/>
          </p:nvPr>
        </p:nvSpPr>
        <p:spPr/>
        <p:txBody>
          <a:bodyPr/>
          <a:lstStyle/>
          <a:p>
            <a:r>
              <a:rPr lang="pl-PL" smtClean="0"/>
              <a:t>Audyt oświatowy Gminy Dołhobyczów</a:t>
            </a:r>
            <a:endParaRPr lang="pl-PL"/>
          </a:p>
        </p:txBody>
      </p:sp>
      <p:sp>
        <p:nvSpPr>
          <p:cNvPr id="5" name="Symbol zastępczy numeru slajdu 4"/>
          <p:cNvSpPr>
            <a:spLocks noGrp="1"/>
          </p:cNvSpPr>
          <p:nvPr>
            <p:ph type="sldNum" sz="quarter" idx="11"/>
          </p:nvPr>
        </p:nvSpPr>
        <p:spPr/>
        <p:txBody>
          <a:bodyPr/>
          <a:lstStyle/>
          <a:p>
            <a:fld id="{AD0300BF-D18D-4FF3-BD3F-BBC6AA604349}" type="slidenum">
              <a:rPr lang="pl-PL" smtClean="0"/>
              <a:pPr/>
              <a:t>9</a:t>
            </a:fld>
            <a:endParaRPr lang="pl-PL"/>
          </a:p>
        </p:txBody>
      </p:sp>
    </p:spTree>
    <p:extLst>
      <p:ext uri="{BB962C8B-B14F-4D97-AF65-F5344CB8AC3E}">
        <p14:creationId xmlns="" xmlns:p14="http://schemas.microsoft.com/office/powerpoint/2010/main" val="369817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smtClean="0"/>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2FB02AAF-4686-4ED3-AD9E-9D3524B0839D}" type="datetime1">
              <a:rPr lang="pl-PL" smtClean="0"/>
              <a:pPr/>
              <a:t>2012-08-29</a:t>
            </a:fld>
            <a:endParaRPr lang="pl-PL"/>
          </a:p>
        </p:txBody>
      </p:sp>
      <p:sp>
        <p:nvSpPr>
          <p:cNvPr id="8" name="Slide Number Placeholder 7"/>
          <p:cNvSpPr>
            <a:spLocks noGrp="1"/>
          </p:cNvSpPr>
          <p:nvPr>
            <p:ph type="sldNum" sz="quarter" idx="11"/>
          </p:nvPr>
        </p:nvSpPr>
        <p:spPr/>
        <p:txBody>
          <a:bodyPr/>
          <a:lstStyle/>
          <a:p>
            <a:fld id="{CF79E7D7-90C2-4F6B-9F02-3938C5D57000}"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C00825FA-2A41-4B32-A242-05C75ED02C4B}" type="datetime1">
              <a:rPr lang="pl-PL" smtClean="0"/>
              <a:pPr/>
              <a:t>2012-08-29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0FDFD2CE-4154-4CF3-A29B-32213F9FC6A9}" type="datetime1">
              <a:rPr lang="pl-PL" smtClean="0"/>
              <a:pPr/>
              <a:t>2012-08-29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10"/>
          </p:nvPr>
        </p:nvSpPr>
        <p:spPr/>
        <p:txBody>
          <a:bodyPr/>
          <a:lstStyle/>
          <a:p>
            <a:fld id="{ADFA0585-9B75-4956-95FF-97DDB08D89C7}" type="datetime1">
              <a:rPr lang="pl-PL" smtClean="0"/>
              <a:pPr/>
              <a:t>2012-08-29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smtClean="0"/>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C7EF3B2-61E0-4583-BE93-7821F7A19F9D}" type="datetime1">
              <a:rPr lang="pl-PL" smtClean="0"/>
              <a:pPr/>
              <a:t>2012-08-29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79E7D7-90C2-4F6B-9F02-3938C5D57000}" type="slidenum">
              <a:rPr lang="pl-PL" smtClean="0"/>
              <a:pPr/>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5" name="Date Placeholder 4"/>
          <p:cNvSpPr>
            <a:spLocks noGrp="1"/>
          </p:cNvSpPr>
          <p:nvPr>
            <p:ph type="dt" sz="half" idx="10"/>
          </p:nvPr>
        </p:nvSpPr>
        <p:spPr/>
        <p:txBody>
          <a:bodyPr/>
          <a:lstStyle/>
          <a:p>
            <a:fld id="{78273518-43D6-4B1C-95B8-26ACD17FD1FA}" type="datetime1">
              <a:rPr lang="pl-PL" smtClean="0"/>
              <a:pPr/>
              <a:t>2012-08-29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79E7D7-90C2-4F6B-9F02-3938C5D57000}" type="slidenum">
              <a:rPr lang="pl-PL" smtClean="0"/>
              <a:pPr/>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7" name="Date Placeholder 6"/>
          <p:cNvSpPr>
            <a:spLocks noGrp="1"/>
          </p:cNvSpPr>
          <p:nvPr>
            <p:ph type="dt" sz="half" idx="10"/>
          </p:nvPr>
        </p:nvSpPr>
        <p:spPr/>
        <p:txBody>
          <a:bodyPr/>
          <a:lstStyle/>
          <a:p>
            <a:fld id="{072239B0-AC31-47C2-B127-5C656CD8A280}" type="datetime1">
              <a:rPr lang="pl-PL" smtClean="0"/>
              <a:pPr/>
              <a:t>2012-08-29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F79E7D7-90C2-4F6B-9F02-3938C5D57000}" type="slidenum">
              <a:rPr lang="pl-PL" smtClean="0"/>
              <a:pPr/>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E42F5E34-EBB0-423F-9C01-2F1B2C96A31B}" type="datetime1">
              <a:rPr lang="pl-PL" smtClean="0"/>
              <a:pPr/>
              <a:t>2012-08-29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F3BB8-952A-475B-95D1-78FBAACF6231}" type="datetime1">
              <a:rPr lang="pl-PL" smtClean="0"/>
              <a:pPr/>
              <a:t>2012-08-29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smtClean="0"/>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67173F5-8FB7-4D25-8B91-3F40AF87159D}" type="datetime1">
              <a:rPr lang="pl-PL" smtClean="0"/>
              <a:pPr/>
              <a:t>2012-08-29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smtClean="0"/>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CE1B70A-5903-40CB-91B1-53646E9485A6}" type="datetime1">
              <a:rPr lang="pl-PL" smtClean="0"/>
              <a:pPr/>
              <a:t>2012-08-29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79E7D7-90C2-4F6B-9F02-3938C5D5700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B4F75CA-8709-406D-B800-75E981D10ADF}" type="datetime1">
              <a:rPr lang="pl-PL" smtClean="0"/>
              <a:pPr/>
              <a:t>2012-08-29</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F79E7D7-90C2-4F6B-9F02-3938C5D57000}" type="slidenum">
              <a:rPr lang="pl-PL" smtClean="0"/>
              <a:pPr/>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57219" y="1898104"/>
            <a:ext cx="7772400" cy="4267200"/>
          </a:xfrm>
        </p:spPr>
        <p:txBody>
          <a:bodyPr>
            <a:normAutofit fontScale="90000"/>
          </a:bodyPr>
          <a:lstStyle/>
          <a:p>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bg1">
                    <a:lumMod val="50000"/>
                  </a:schemeClr>
                </a:solidFill>
              </a:rPr>
              <a:t/>
            </a:r>
            <a:br>
              <a:rPr lang="pl-PL" dirty="0" smtClean="0">
                <a:solidFill>
                  <a:schemeClr val="bg1">
                    <a:lumMod val="50000"/>
                  </a:schemeClr>
                </a:solidFill>
              </a:rPr>
            </a:br>
            <a:r>
              <a:rPr lang="pl-PL" dirty="0" smtClean="0">
                <a:solidFill>
                  <a:schemeClr val="accent1"/>
                </a:solidFill>
              </a:rPr>
              <a:t/>
            </a:r>
            <a:br>
              <a:rPr lang="pl-PL" dirty="0" smtClean="0">
                <a:solidFill>
                  <a:schemeClr val="accent1"/>
                </a:solidFill>
              </a:rPr>
            </a:br>
            <a:r>
              <a:rPr lang="pl-PL" sz="4000" b="1" dirty="0" smtClean="0">
                <a:solidFill>
                  <a:schemeClr val="tx2">
                    <a:lumMod val="50000"/>
                  </a:schemeClr>
                </a:solidFill>
              </a:rPr>
              <a:t>Koncepcja restrukturyzacji</a:t>
            </a:r>
            <a:br>
              <a:rPr lang="pl-PL" sz="4000" b="1" dirty="0" smtClean="0">
                <a:solidFill>
                  <a:schemeClr val="tx2">
                    <a:lumMod val="50000"/>
                  </a:schemeClr>
                </a:solidFill>
              </a:rPr>
            </a:br>
            <a:r>
              <a:rPr lang="pl-PL" sz="4000" b="1" dirty="0" smtClean="0">
                <a:solidFill>
                  <a:schemeClr val="tx2">
                    <a:lumMod val="50000"/>
                  </a:schemeClr>
                </a:solidFill>
              </a:rPr>
              <a:t>działalności kulturalnej</a:t>
            </a:r>
            <a:br>
              <a:rPr lang="pl-PL" sz="4000" b="1" dirty="0" smtClean="0">
                <a:solidFill>
                  <a:schemeClr val="tx2">
                    <a:lumMod val="50000"/>
                  </a:schemeClr>
                </a:solidFill>
              </a:rPr>
            </a:br>
            <a:r>
              <a:rPr lang="pl-PL" sz="4000" b="1" dirty="0" smtClean="0">
                <a:solidFill>
                  <a:schemeClr val="tx2">
                    <a:lumMod val="50000"/>
                  </a:schemeClr>
                </a:solidFill>
              </a:rPr>
              <a:t>Miasta Skierniewice</a:t>
            </a:r>
            <a:br>
              <a:rPr lang="pl-PL" sz="4000" b="1" dirty="0" smtClean="0">
                <a:solidFill>
                  <a:schemeClr val="tx2">
                    <a:lumMod val="50000"/>
                  </a:schemeClr>
                </a:solidFill>
              </a:rPr>
            </a:br>
            <a:r>
              <a:rPr lang="pl-PL" sz="4000" b="1" dirty="0" smtClean="0">
                <a:solidFill>
                  <a:schemeClr val="tx2">
                    <a:lumMod val="50000"/>
                  </a:schemeClr>
                </a:solidFill>
              </a:rPr>
              <a:t/>
            </a:r>
            <a:br>
              <a:rPr lang="pl-PL" sz="4000" b="1" dirty="0" smtClean="0">
                <a:solidFill>
                  <a:schemeClr val="tx2">
                    <a:lumMod val="50000"/>
                  </a:schemeClr>
                </a:solidFill>
              </a:rPr>
            </a:br>
            <a:r>
              <a:rPr lang="pl-PL" sz="1800" b="1" dirty="0" smtClean="0">
                <a:effectLst/>
              </a:rPr>
              <a:t>Mariusz Michalski</a:t>
            </a:r>
            <a:br>
              <a:rPr lang="pl-PL" sz="1800" b="1" dirty="0" smtClean="0">
                <a:effectLst/>
              </a:rPr>
            </a:br>
            <a:r>
              <a:rPr lang="pl-PL" sz="1800" b="1" dirty="0" smtClean="0">
                <a:effectLst/>
              </a:rPr>
              <a:t>Kamila Brzezińska</a:t>
            </a:r>
            <a:r>
              <a:rPr lang="pl-PL" dirty="0" smtClean="0">
                <a:solidFill>
                  <a:schemeClr val="tx2">
                    <a:lumMod val="50000"/>
                  </a:schemeClr>
                </a:solidFill>
              </a:rPr>
              <a:t/>
            </a:r>
            <a:br>
              <a:rPr lang="pl-PL" dirty="0" smtClean="0">
                <a:solidFill>
                  <a:schemeClr val="tx2">
                    <a:lumMod val="50000"/>
                  </a:schemeClr>
                </a:solidFill>
              </a:rPr>
            </a:br>
            <a:endParaRPr lang="pl-PL" dirty="0">
              <a:solidFill>
                <a:schemeClr val="tx2">
                  <a:lumMod val="50000"/>
                </a:schemeClr>
              </a:solidFill>
            </a:endParaRPr>
          </a:p>
        </p:txBody>
      </p:sp>
      <p:sp>
        <p:nvSpPr>
          <p:cNvPr id="4" name="pole tekstowe 3"/>
          <p:cNvSpPr txBox="1"/>
          <p:nvPr/>
        </p:nvSpPr>
        <p:spPr>
          <a:xfrm>
            <a:off x="3894708" y="6165304"/>
            <a:ext cx="1800200" cy="369332"/>
          </a:xfrm>
          <a:prstGeom prst="rect">
            <a:avLst/>
          </a:prstGeom>
          <a:noFill/>
        </p:spPr>
        <p:txBody>
          <a:bodyPr wrap="square" rtlCol="0">
            <a:spAutoFit/>
          </a:bodyPr>
          <a:lstStyle/>
          <a:p>
            <a:r>
              <a:rPr lang="pl-PL" b="1" dirty="0" smtClean="0">
                <a:solidFill>
                  <a:schemeClr val="tx1">
                    <a:lumMod val="65000"/>
                    <a:lumOff val="35000"/>
                  </a:schemeClr>
                </a:solidFill>
              </a:rPr>
              <a:t>Sierpień 2012</a:t>
            </a:r>
            <a:endParaRPr lang="pl-PL" b="1" dirty="0">
              <a:solidFill>
                <a:schemeClr val="tx1">
                  <a:lumMod val="65000"/>
                  <a:lumOff val="35000"/>
                </a:schemeClr>
              </a:solidFill>
            </a:endParaRPr>
          </a:p>
        </p:txBody>
      </p:sp>
      <p:pic>
        <p:nvPicPr>
          <p:cNvPr id="3" name="Obraz 2" descr="logo inse"/>
          <p:cNvPicPr>
            <a:picLocks noChangeAspect="1" noChangeArrowheads="1"/>
          </p:cNvPicPr>
          <p:nvPr/>
        </p:nvPicPr>
        <p:blipFill>
          <a:blip r:embed="rId3" cstate="print"/>
          <a:srcRect/>
          <a:stretch>
            <a:fillRect/>
          </a:stretch>
        </p:blipFill>
        <p:spPr bwMode="auto">
          <a:xfrm>
            <a:off x="2411760" y="620688"/>
            <a:ext cx="4429125" cy="971550"/>
          </a:xfrm>
          <a:prstGeom prst="rect">
            <a:avLst/>
          </a:prstGeom>
          <a:ln w="9525">
            <a:noFill/>
            <a:miter lim="800000"/>
            <a:headEnd/>
            <a:tailEnd/>
          </a:ln>
        </p:spPr>
      </p:pic>
    </p:spTree>
    <p:extLst>
      <p:ext uri="{BB962C8B-B14F-4D97-AF65-F5344CB8AC3E}">
        <p14:creationId xmlns="" xmlns:p14="http://schemas.microsoft.com/office/powerpoint/2010/main" val="4035659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Ocena działań BWA</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Badani, podkreślając specyficzny charakter zakresu kompetencji instytucji (działalność wystawiennicza, propagowanie sztuk plastycznych – gł. sztuki współczesnej), dowodzili konieczności zachowania autonomicznego charakteru BWA.</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Merytoryczny aspekt funkcjonowania BWA spotkał się z pozytywną oceną respondentów.</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Zastrzeżenia badanych dotyczą głównie organizacji działania BWA:</a:t>
            </a:r>
          </a:p>
          <a:p>
            <a:pPr marL="0" indent="0" algn="just">
              <a:lnSpc>
                <a:spcPct val="110000"/>
              </a:lnSpc>
            </a:pPr>
            <a:r>
              <a:rPr lang="pl-PL" sz="1800" b="1" dirty="0" smtClean="0">
                <a:solidFill>
                  <a:schemeClr val="accent6">
                    <a:lumMod val="50000"/>
                  </a:schemeClr>
                </a:solidFill>
                <a:latin typeface="Calibri" pitchFamily="34" charset="0"/>
              </a:rPr>
              <a:t> nieefektywna, niewystarczająco prężna promocja działań instytucji oraz twórczości artystów współpracujących z BWA;</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hermetyczny charakter funkcjonowania BWA czyni instytucję niewystarczająco otwartą na lokalnych twórców oraz odporną na pomysły i inicjatywny z zewnątrz;</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brak odpowiedniej ekspozycji prezentowanych prac oraz nisko stopień upowszechniania działalności instytucji wśród mieszkańców Skierniewic.</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r>
              <a:rPr lang="pl-PL" sz="2400" b="1" dirty="0" smtClean="0">
                <a:solidFill>
                  <a:schemeClr val="tx2">
                    <a:lumMod val="50000"/>
                  </a:schemeClr>
                </a:solidFill>
              </a:rPr>
              <a:t>Ocena działań IHS</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Badani uważają, że nie należy łączyć działalności IHS z innymi instytucjami kultury. Wśród skierniewiczan istnieje świadomość potrzeby pielęgnowania historii regionu oraz przekonanie o zapotrzebowaniu na niezależną instytucję, która zadanie to obejmie swoim statutem. </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Wśród negatywnych opinii funkcjonowania IHS pojawiły się następujące oceny respondentów:</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nieskuteczne działania promocyjne (archaiczne formy popularyzacji inicjatyw instytucji);</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mało nowoczesne formy działania, przez które instytucja nie dociera skutecznie do odbiorców;</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brak renowacji siedziby instytucji;</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brak archiwum i muzeum miejskiego.</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r>
              <a:rPr lang="pl-PL" sz="2400" b="1" dirty="0" smtClean="0">
                <a:solidFill>
                  <a:schemeClr val="tx2">
                    <a:lumMod val="50000"/>
                  </a:schemeClr>
                </a:solidFill>
              </a:rPr>
              <a:t>Potrzeba powstania MZS</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75,2% skierniewiczan biorących udział w badaniu ankietowym uważa, że powinno powstać Muzeum Ziemi Skierniewickiej (MZS), w tym:</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5,9% skierniewiczan w wieku 14-18 lat;</a:t>
            </a:r>
          </a:p>
          <a:p>
            <a:pPr marL="0" indent="0" algn="just">
              <a:lnSpc>
                <a:spcPct val="110000"/>
              </a:lnSpc>
            </a:pPr>
            <a:r>
              <a:rPr lang="pl-PL" sz="1800" b="1" dirty="0" smtClean="0">
                <a:solidFill>
                  <a:schemeClr val="accent6">
                    <a:lumMod val="50000"/>
                  </a:schemeClr>
                </a:solidFill>
                <a:latin typeface="Calibri" pitchFamily="34" charset="0"/>
              </a:rPr>
              <a:t> 6,0% skierniewiczan w wieku 19-25 lat;</a:t>
            </a:r>
          </a:p>
          <a:p>
            <a:pPr marL="0" indent="0" algn="just">
              <a:lnSpc>
                <a:spcPct val="110000"/>
              </a:lnSpc>
            </a:pPr>
            <a:r>
              <a:rPr lang="pl-PL" sz="1800" b="1" dirty="0" smtClean="0">
                <a:solidFill>
                  <a:schemeClr val="accent6">
                    <a:lumMod val="50000"/>
                  </a:schemeClr>
                </a:solidFill>
                <a:latin typeface="Calibri" pitchFamily="34" charset="0"/>
              </a:rPr>
              <a:t> 23,7% skierniewiczan w wieku 26-35 lat;</a:t>
            </a:r>
          </a:p>
          <a:p>
            <a:pPr marL="0" indent="0" algn="just">
              <a:lnSpc>
                <a:spcPct val="110000"/>
              </a:lnSpc>
            </a:pPr>
            <a:r>
              <a:rPr lang="pl-PL" sz="1800" b="1" dirty="0" smtClean="0">
                <a:solidFill>
                  <a:schemeClr val="accent6">
                    <a:lumMod val="50000"/>
                  </a:schemeClr>
                </a:solidFill>
                <a:latin typeface="Calibri" pitchFamily="34" charset="0"/>
              </a:rPr>
              <a:t> 39,6% skierniewiczan w wieku 36-55 lat.</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Zdaniem badanych powstanie MZS jest jednym z ważnych zagadnień dla polityki kulturalnej miasta, ale powinno znaleźć się na niższej pozycji na liście priorytetów. Respondenci są bowiem świadomi kosztów (utworzenie stosownego zaplecza technicznego oraz bazy lokalowej), jakie stanowi tego rodzaju inwestycja.</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W związku z sugestiami badanych rekomendowane jest rozpoczęcie prac nad projektem utworzenia MZS oraz uwzględnienie go w długoterminowym planie rozwoju miasta. Jego realizacja nie powinna mieć jednak miejsca w początkowej fazie wdrażania reformy kulturalnej Miasta Skierniewice.</a:t>
            </a:r>
          </a:p>
          <a:p>
            <a:pPr marL="0" indent="0" algn="just">
              <a:lnSpc>
                <a:spcPct val="110000"/>
              </a:lnSpc>
            </a:pPr>
            <a:endParaRPr lang="pl-PL" sz="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pPr algn="l"/>
            <a:r>
              <a:rPr lang="pl-PL" sz="2400" b="1" dirty="0" smtClean="0">
                <a:solidFill>
                  <a:schemeClr val="tx2">
                    <a:lumMod val="50000"/>
                  </a:schemeClr>
                </a:solidFill>
              </a:rPr>
              <a:t>        Porównanie działalności MOK i MCK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Dokonując porównania zadań statutowych przewidzianych dla MOK i MCK, dla znacznej większości zapisów można odnaleźć odpowiednik o tożsamym brzmieniu lub odnoszący się do tego samego obszaru aktywności. </a:t>
            </a:r>
          </a:p>
          <a:p>
            <a:pPr marL="0" indent="0" algn="just">
              <a:lnSpc>
                <a:spcPct val="110000"/>
              </a:lnSpc>
              <a:buNone/>
            </a:pPr>
            <a:endParaRPr lang="pl-PL" sz="9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Jest to 15 spośród 19 zadań zapisanych w statucie MCK oraz 16 lub 17 spośród 22 zadań zapisanych w statucie MOK. Jako przykład może posłużyć:</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Prowadzenie edukacji kulturalnej dzieci, młodzieży i dorosłych</a:t>
            </a:r>
            <a:r>
              <a:rPr lang="pl-PL" sz="1800" b="1" dirty="0" smtClean="0">
                <a:solidFill>
                  <a:schemeClr val="accent6">
                    <a:lumMod val="50000"/>
                  </a:schemeClr>
                </a:solidFill>
                <a:latin typeface="Calibri" pitchFamily="34" charset="0"/>
              </a:rPr>
              <a:t> (MCK); </a:t>
            </a:r>
            <a:r>
              <a:rPr lang="pl-PL" sz="1800" b="1" i="1" dirty="0" smtClean="0">
                <a:solidFill>
                  <a:schemeClr val="accent6">
                    <a:lumMod val="50000"/>
                  </a:schemeClr>
                </a:solidFill>
                <a:latin typeface="Calibri" pitchFamily="34" charset="0"/>
              </a:rPr>
              <a:t>Edukacja kulturalna i wychowanie przez sztukę</a:t>
            </a:r>
            <a:r>
              <a:rPr lang="pl-PL" sz="1800" b="1" dirty="0" smtClean="0">
                <a:solidFill>
                  <a:schemeClr val="accent6">
                    <a:lumMod val="50000"/>
                  </a:schemeClr>
                </a:solidFill>
                <a:latin typeface="Calibri" pitchFamily="34" charset="0"/>
              </a:rPr>
              <a:t> (MOK); </a:t>
            </a:r>
            <a:r>
              <a:rPr lang="pl-PL" sz="1800" b="1" i="1" dirty="0" smtClean="0">
                <a:solidFill>
                  <a:schemeClr val="accent6">
                    <a:lumMod val="50000"/>
                  </a:schemeClr>
                </a:solidFill>
                <a:latin typeface="Calibri" pitchFamily="34" charset="0"/>
              </a:rPr>
              <a:t>Prowadzenie edukacji kulturalnej dzieci i młodzieży</a:t>
            </a:r>
            <a:r>
              <a:rPr lang="pl-PL" sz="1800" b="1" dirty="0" smtClean="0">
                <a:solidFill>
                  <a:schemeClr val="accent6">
                    <a:lumMod val="50000"/>
                  </a:schemeClr>
                </a:solidFill>
                <a:latin typeface="Calibri" pitchFamily="34" charset="0"/>
              </a:rPr>
              <a:t> (MOK); </a:t>
            </a:r>
            <a:r>
              <a:rPr lang="pl-PL" sz="1800" b="1" i="1" dirty="0" smtClean="0">
                <a:solidFill>
                  <a:schemeClr val="accent6">
                    <a:lumMod val="50000"/>
                  </a:schemeClr>
                </a:solidFill>
                <a:latin typeface="Calibri" pitchFamily="34" charset="0"/>
              </a:rPr>
              <a:t>Inicjowanie wspólnie z oświatą przedsięwzięć w zakresie edukacji kulturalnej dzieci i młodzieży </a:t>
            </a:r>
            <a:r>
              <a:rPr lang="pl-PL" sz="1800" b="1" dirty="0" smtClean="0">
                <a:solidFill>
                  <a:schemeClr val="accent6">
                    <a:lumMod val="50000"/>
                  </a:schemeClr>
                </a:solidFill>
                <a:latin typeface="Calibri" pitchFamily="34" charset="0"/>
              </a:rPr>
              <a:t>(MOK).</a:t>
            </a:r>
          </a:p>
          <a:p>
            <a:pPr marL="0" indent="0" algn="just">
              <a:lnSpc>
                <a:spcPct val="110000"/>
              </a:lnSpc>
              <a:buNone/>
            </a:pPr>
            <a:endParaRPr lang="pl-PL" sz="900" b="1" dirty="0" smtClean="0">
              <a:solidFill>
                <a:schemeClr val="accent6">
                  <a:lumMod val="50000"/>
                </a:schemeClr>
              </a:solidFill>
              <a:latin typeface="Calibri" pitchFamily="34" charset="0"/>
            </a:endParaRPr>
          </a:p>
          <a:p>
            <a:pPr marL="0" indent="0" algn="just">
              <a:lnSpc>
                <a:spcPct val="110000"/>
              </a:lnSpc>
              <a:buNone/>
            </a:pPr>
            <a:r>
              <a:rPr lang="pl-PL" sz="1800" b="1" u="sng" dirty="0" smtClean="0">
                <a:solidFill>
                  <a:schemeClr val="accent6">
                    <a:lumMod val="50000"/>
                  </a:schemeClr>
                </a:solidFill>
                <a:latin typeface="Calibri" pitchFamily="34" charset="0"/>
              </a:rPr>
              <a:t>Sugerowane brzmienie zapisu:</a:t>
            </a:r>
            <a:r>
              <a:rPr lang="pl-PL" sz="1800" b="1" dirty="0" smtClean="0">
                <a:solidFill>
                  <a:schemeClr val="accent6">
                    <a:lumMod val="50000"/>
                  </a:schemeClr>
                </a:solidFill>
                <a:latin typeface="Calibri" pitchFamily="34" charset="0"/>
              </a:rPr>
              <a:t> Prowadzenie lub inicjowanie wspólnie z oświatą przedsięwzięć w zakresie edukacji kulturalnej i wychowania przez sztukę dzieci, młodzieży oraz dorosłych.</a:t>
            </a: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pPr algn="l"/>
            <a:r>
              <a:rPr lang="pl-PL" sz="2400" b="1" dirty="0" smtClean="0">
                <a:solidFill>
                  <a:schemeClr val="tx2">
                    <a:lumMod val="50000"/>
                  </a:schemeClr>
                </a:solidFill>
              </a:rPr>
              <a:t>        Porównanie działalności MOK i MCK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Dokonując porównania zadań statutowych przewidzianych dla MOK i MCK, dla znacznej większości zapisów można odnaleźć odpowiednik o tożsamym brzmieniu lub odnoszący się do tego samego obszaru aktywności (</a:t>
            </a:r>
            <a:r>
              <a:rPr lang="pl-PL" sz="1800" b="1" dirty="0" err="1" smtClean="0">
                <a:solidFill>
                  <a:schemeClr val="tx2"/>
                </a:solidFill>
                <a:latin typeface="Calibri" pitchFamily="34" charset="0"/>
              </a:rPr>
              <a:t>cd</a:t>
            </a:r>
            <a:r>
              <a:rPr lang="pl-PL" sz="1800" b="1" dirty="0" smtClean="0">
                <a:solidFill>
                  <a:schemeClr val="tx2"/>
                </a:solidFill>
                <a:latin typeface="Calibri" pitchFamily="34" charset="0"/>
              </a:rPr>
              <a:t>.)</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Zaledwie 4 spośród 19 zadań MCK oraz 4 lub 3 zapisy w statucie MOK mają charakter unikalny, świadczący o specyfice obydwu placówek kulturalnych.</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Zapisy unikalne dla dokumentów określających profil działania MOK oraz MCK powinny zostać zachowane i wpisane do statutu w brzmieniu dostosowanym do zaakceptowanej tożsamości instytucji kultury powstałej w efekcie restrukturyzacji:</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Prowadzenie prac nad nowymi formami w zakresie upowszechniania kultury oraz ich wdrażanie </a:t>
            </a:r>
            <a:r>
              <a:rPr lang="pl-PL" sz="1800" b="1" dirty="0" smtClean="0">
                <a:solidFill>
                  <a:schemeClr val="accent6">
                    <a:lumMod val="50000"/>
                  </a:schemeClr>
                </a:solidFill>
                <a:latin typeface="Calibri" pitchFamily="34" charset="0"/>
              </a:rPr>
              <a:t>(MCK);</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Prowadzenie sprzedaży dzieł sztuki i artykułów użytku kulturalnego </a:t>
            </a:r>
            <a:r>
              <a:rPr lang="pl-PL" sz="1800" b="1" dirty="0" smtClean="0">
                <a:solidFill>
                  <a:schemeClr val="accent6">
                    <a:lumMod val="50000"/>
                  </a:schemeClr>
                </a:solidFill>
                <a:latin typeface="Calibri" pitchFamily="34" charset="0"/>
              </a:rPr>
              <a:t>(MCK);</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Tworzenie niezależnych źródeł finansowania kultury </a:t>
            </a:r>
            <a:r>
              <a:rPr lang="pl-PL" sz="1800" b="1" dirty="0" smtClean="0">
                <a:solidFill>
                  <a:schemeClr val="accent6">
                    <a:lumMod val="50000"/>
                  </a:schemeClr>
                </a:solidFill>
                <a:latin typeface="Calibri" pitchFamily="34" charset="0"/>
              </a:rPr>
              <a:t>(MCK);</a:t>
            </a:r>
            <a:endParaRPr lang="pl-PL" sz="1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        Porównanie działalności MOK i MCK (3)</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fontScale="92500"/>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Zapisy unikalne dla dokumentów określających profil działania MOK oraz MCK powinny zostać zachowane i wpisane do statutu w brzmieniu dostosowanym do zaakceptowanej tożsamości instytucji kultury powstałej w efekcie restrukturyzacji (</a:t>
            </a:r>
            <a:r>
              <a:rPr lang="pl-PL" sz="1800" b="1" dirty="0" err="1" smtClean="0">
                <a:solidFill>
                  <a:schemeClr val="tx2"/>
                </a:solidFill>
                <a:latin typeface="Calibri" pitchFamily="34" charset="0"/>
              </a:rPr>
              <a:t>cd</a:t>
            </a:r>
            <a:r>
              <a:rPr lang="pl-PL" sz="1800" b="1" dirty="0" smtClean="0">
                <a:solidFill>
                  <a:schemeClr val="tx2"/>
                </a:solidFill>
                <a:latin typeface="Calibri" pitchFamily="34" charset="0"/>
              </a:rPr>
              <a:t>.):</a:t>
            </a:r>
          </a:p>
          <a:p>
            <a:pPr marL="0" indent="0" algn="just">
              <a:lnSpc>
                <a:spcPct val="110000"/>
              </a:lnSpc>
              <a:buNone/>
            </a:pPr>
            <a:endParaRPr lang="pl-PL" sz="900" b="1" dirty="0" smtClean="0">
              <a:solidFill>
                <a:schemeClr val="tx2"/>
              </a:solidFill>
              <a:latin typeface="Calibri" pitchFamily="34" charset="0"/>
            </a:endParaRPr>
          </a:p>
          <a:p>
            <a:pPr marL="0" indent="0" algn="just">
              <a:lnSpc>
                <a:spcPct val="110000"/>
              </a:lnSpc>
            </a:pPr>
            <a:r>
              <a:rPr lang="pl-PL" sz="1800" b="1" i="1" dirty="0" smtClean="0">
                <a:solidFill>
                  <a:schemeClr val="accent6">
                    <a:lumMod val="50000"/>
                  </a:schemeClr>
                </a:solidFill>
                <a:latin typeface="Calibri" pitchFamily="34" charset="0"/>
              </a:rPr>
              <a:t>Gromadzenie i wykorzystywanie zasobów informacyjnych dotyczących amatorskiego ruchu artystycznego i dokumentów społecznego życia kulturalnego </a:t>
            </a:r>
            <a:r>
              <a:rPr lang="pl-PL" sz="1800" b="1" dirty="0" smtClean="0">
                <a:solidFill>
                  <a:schemeClr val="accent6">
                    <a:lumMod val="50000"/>
                  </a:schemeClr>
                </a:solidFill>
                <a:latin typeface="Calibri" pitchFamily="34" charset="0"/>
              </a:rPr>
              <a:t>(MCK);</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Gromadzenie, dokumentowanie, tworzenie, odnowa i udostępnienie dóbr kultury </a:t>
            </a:r>
            <a:r>
              <a:rPr lang="pl-PL" sz="1800" b="1" dirty="0" smtClean="0">
                <a:solidFill>
                  <a:schemeClr val="accent6">
                    <a:lumMod val="50000"/>
                  </a:schemeClr>
                </a:solidFill>
                <a:latin typeface="Calibri" pitchFamily="34" charset="0"/>
              </a:rPr>
              <a:t>(MOK);</a:t>
            </a:r>
            <a:endParaRPr lang="pl-PL" sz="1800" dirty="0" smtClean="0">
              <a:solidFill>
                <a:schemeClr val="accent6">
                  <a:lumMod val="50000"/>
                </a:schemeClr>
              </a:solidFill>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Tworzenie warunków dla rozwoju działalności ruchu artystycznego oraz zainteresowanie wiedzą i sztuką</a:t>
            </a:r>
            <a:r>
              <a:rPr lang="pl-PL" sz="1800" b="1" dirty="0" smtClean="0">
                <a:solidFill>
                  <a:schemeClr val="accent6">
                    <a:lumMod val="50000"/>
                  </a:schemeClr>
                </a:solidFill>
                <a:latin typeface="Calibri" pitchFamily="34" charset="0"/>
              </a:rPr>
              <a:t> (MOK);</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t>
            </a:r>
            <a:r>
              <a:rPr lang="pl-PL" sz="1800" b="1" i="1" dirty="0" smtClean="0">
                <a:solidFill>
                  <a:schemeClr val="accent6">
                    <a:lumMod val="50000"/>
                  </a:schemeClr>
                </a:solidFill>
                <a:latin typeface="Calibri" pitchFamily="34" charset="0"/>
              </a:rPr>
              <a:t>Tworzenie warunków dla rozwoju folkloru, a także rękodzieła ludowego i artystycznego </a:t>
            </a:r>
            <a:r>
              <a:rPr lang="pl-PL" sz="1800" b="1" dirty="0" smtClean="0">
                <a:solidFill>
                  <a:schemeClr val="accent6">
                    <a:lumMod val="50000"/>
                  </a:schemeClr>
                </a:solidFill>
                <a:latin typeface="Calibri" pitchFamily="34" charset="0"/>
              </a:rPr>
              <a:t>(MOK).</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W przypadku braku zgody na włączenie zadania 5 ze statutu MOK </a:t>
            </a:r>
            <a:r>
              <a:rPr lang="pl-PL" sz="1800" b="1" i="1" dirty="0" smtClean="0">
                <a:solidFill>
                  <a:schemeClr val="accent6">
                    <a:lumMod val="50000"/>
                  </a:schemeClr>
                </a:solidFill>
                <a:latin typeface="Calibri" pitchFamily="34" charset="0"/>
              </a:rPr>
              <a:t>Rozpoznawanie, rozbudzanie i zaspokajanie potrzeb oraz zainteresowań kulturalnych mieszkańców</a:t>
            </a:r>
            <a:r>
              <a:rPr lang="pl-PL" sz="1800" b="1" i="1" dirty="0" smtClean="0">
                <a:solidFill>
                  <a:schemeClr val="tx2"/>
                </a:solidFill>
                <a:latin typeface="Calibri" pitchFamily="34" charset="0"/>
              </a:rPr>
              <a:t> </a:t>
            </a:r>
            <a:r>
              <a:rPr lang="pl-PL" sz="1800" b="1" dirty="0" smtClean="0">
                <a:solidFill>
                  <a:schemeClr val="tx2"/>
                </a:solidFill>
                <a:latin typeface="Calibri" pitchFamily="34" charset="0"/>
              </a:rPr>
              <a:t>do grupy tworzonej przez zadanie 14 ze statutu MOK oraz zadanie 14 ze statutu MCK, należy je potraktować jak zapis o charakterze unikalnym.</a:t>
            </a:r>
          </a:p>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pPr algn="l"/>
            <a:r>
              <a:rPr lang="pl-PL" sz="2400" b="1" dirty="0" smtClean="0">
                <a:solidFill>
                  <a:schemeClr val="tx2">
                    <a:lumMod val="50000"/>
                  </a:schemeClr>
                </a:solidFill>
              </a:rPr>
              <a:t>                 Analiza ekonomiczno-finansowa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ctr">
              <a:lnSpc>
                <a:spcPct val="110000"/>
              </a:lnSpc>
              <a:buNone/>
            </a:pPr>
            <a:r>
              <a:rPr lang="pl-PL" sz="1800" b="1" dirty="0" smtClean="0">
                <a:solidFill>
                  <a:schemeClr val="tx2"/>
                </a:solidFill>
                <a:latin typeface="Calibri" pitchFamily="34" charset="0"/>
              </a:rPr>
              <a:t>Wybrane parametry charakteryzujące sytuację ekonomiczno-finansową</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5" name="Tabela 4"/>
          <p:cNvGraphicFramePr>
            <a:graphicFrameLocks noGrp="1"/>
          </p:cNvGraphicFramePr>
          <p:nvPr/>
        </p:nvGraphicFramePr>
        <p:xfrm>
          <a:off x="251520" y="1484784"/>
          <a:ext cx="8712968" cy="5158247"/>
        </p:xfrm>
        <a:graphic>
          <a:graphicData uri="http://schemas.openxmlformats.org/drawingml/2006/table">
            <a:tbl>
              <a:tblPr firstRow="1" bandRow="1">
                <a:tableStyleId>{5C22544A-7EE6-4342-B048-85BDC9FD1C3A}</a:tableStyleId>
              </a:tblPr>
              <a:tblGrid>
                <a:gridCol w="2178242"/>
                <a:gridCol w="2178242"/>
                <a:gridCol w="2178242"/>
                <a:gridCol w="2178242"/>
              </a:tblGrid>
              <a:tr h="379841">
                <a:tc>
                  <a:txBody>
                    <a:bodyPr/>
                    <a:lstStyle/>
                    <a:p>
                      <a:pPr algn="ctr"/>
                      <a:r>
                        <a:rPr lang="pl-PL" dirty="0" smtClean="0"/>
                        <a:t>Parametr</a:t>
                      </a:r>
                      <a:endParaRPr lang="pl-PL" dirty="0"/>
                    </a:p>
                  </a:txBody>
                  <a:tcPr/>
                </a:tc>
                <a:tc>
                  <a:txBody>
                    <a:bodyPr/>
                    <a:lstStyle/>
                    <a:p>
                      <a:pPr algn="ctr"/>
                      <a:r>
                        <a:rPr lang="pl-PL" dirty="0" smtClean="0"/>
                        <a:t>2009 rok</a:t>
                      </a:r>
                      <a:endParaRPr lang="pl-PL" dirty="0"/>
                    </a:p>
                  </a:txBody>
                  <a:tcPr/>
                </a:tc>
                <a:tc>
                  <a:txBody>
                    <a:bodyPr/>
                    <a:lstStyle/>
                    <a:p>
                      <a:pPr algn="ctr"/>
                      <a:r>
                        <a:rPr lang="pl-PL" dirty="0" smtClean="0"/>
                        <a:t>2010 rok</a:t>
                      </a:r>
                      <a:endParaRPr lang="pl-PL" dirty="0"/>
                    </a:p>
                  </a:txBody>
                  <a:tcPr/>
                </a:tc>
                <a:tc>
                  <a:txBody>
                    <a:bodyPr/>
                    <a:lstStyle/>
                    <a:p>
                      <a:pPr algn="ctr"/>
                      <a:r>
                        <a:rPr lang="pl-PL" dirty="0" smtClean="0"/>
                        <a:t>2011 rok</a:t>
                      </a:r>
                      <a:endParaRPr lang="pl-PL" dirty="0"/>
                    </a:p>
                  </a:txBody>
                  <a:tcPr/>
                </a:tc>
              </a:tr>
              <a:tr h="379841">
                <a:tc gridSpan="4">
                  <a:txBody>
                    <a:bodyPr/>
                    <a:lstStyle/>
                    <a:p>
                      <a:pPr algn="ctr"/>
                      <a:r>
                        <a:rPr lang="pl-PL" b="1" dirty="0" smtClean="0">
                          <a:solidFill>
                            <a:schemeClr val="tx2"/>
                          </a:solidFill>
                        </a:rPr>
                        <a:t>MOK</a:t>
                      </a:r>
                      <a:endParaRPr lang="pl-PL" b="1" dirty="0">
                        <a:solidFill>
                          <a:schemeClr val="tx2"/>
                        </a:solidFill>
                      </a:endParaRP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379841">
                <a:tc>
                  <a:txBody>
                    <a:bodyPr/>
                    <a:lstStyle/>
                    <a:p>
                      <a:pPr algn="l"/>
                      <a:r>
                        <a:rPr lang="pl-PL" sz="1400" b="1" dirty="0" smtClean="0">
                          <a:solidFill>
                            <a:schemeClr val="tx2"/>
                          </a:solidFill>
                        </a:rPr>
                        <a:t>Zysk(strata</a:t>
                      </a:r>
                      <a:r>
                        <a:rPr lang="pl-PL" sz="1400" b="1" baseline="0" dirty="0" smtClean="0">
                          <a:solidFill>
                            <a:schemeClr val="tx2"/>
                          </a:solidFill>
                        </a:rPr>
                        <a:t>) ze sprzedaży</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-1261,4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-443,7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-245,2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Zysk (strata</a:t>
                      </a:r>
                      <a:r>
                        <a:rPr lang="pl-PL" sz="1400" b="1" baseline="0" dirty="0" smtClean="0">
                          <a:solidFill>
                            <a:schemeClr val="tx2"/>
                          </a:solidFill>
                        </a:rPr>
                        <a:t> z działalności operacyjnej)</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-308,3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-345,3</a:t>
                      </a:r>
                      <a:r>
                        <a:rPr lang="pl-PL" sz="1400" b="1" baseline="0" dirty="0" smtClean="0">
                          <a:solidFill>
                            <a:schemeClr val="accent6">
                              <a:lumMod val="50000"/>
                            </a:schemeClr>
                          </a:solidFill>
                        </a:rPr>
                        <a:t>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-180,9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Zysk netto</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-303,0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-363,2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-206,7</a:t>
                      </a:r>
                      <a:r>
                        <a:rPr lang="pl-PL" sz="1400" b="1" baseline="0" dirty="0" smtClean="0">
                          <a:solidFill>
                            <a:schemeClr val="accent6">
                              <a:lumMod val="50000"/>
                            </a:schemeClr>
                          </a:solidFill>
                        </a:rPr>
                        <a:t>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Ogólne zadłużenie</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2,7%</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13,1%</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14,0%</a:t>
                      </a:r>
                      <a:endParaRPr lang="pl-PL" sz="1400" b="1" dirty="0">
                        <a:solidFill>
                          <a:schemeClr val="accent6">
                            <a:lumMod val="50000"/>
                          </a:schemeClr>
                        </a:solidFill>
                      </a:endParaRPr>
                    </a:p>
                  </a:txBody>
                  <a:tcPr/>
                </a:tc>
              </a:tr>
              <a:tr h="379841">
                <a:tc gridSpan="4">
                  <a:txBody>
                    <a:bodyPr/>
                    <a:lstStyle/>
                    <a:p>
                      <a:pPr algn="ctr"/>
                      <a:r>
                        <a:rPr lang="pl-PL" b="1" dirty="0" smtClean="0">
                          <a:solidFill>
                            <a:schemeClr val="tx2"/>
                          </a:solidFill>
                        </a:rPr>
                        <a:t>MCK</a:t>
                      </a:r>
                      <a:endParaRPr lang="pl-PL" b="1" dirty="0">
                        <a:solidFill>
                          <a:schemeClr val="tx2"/>
                        </a:solidFill>
                      </a:endParaRP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379841">
                <a:tc>
                  <a:txBody>
                    <a:bodyPr/>
                    <a:lstStyle/>
                    <a:p>
                      <a:pPr algn="l"/>
                      <a:r>
                        <a:rPr lang="pl-PL" sz="1400" b="1" dirty="0" smtClean="0">
                          <a:solidFill>
                            <a:schemeClr val="tx2"/>
                          </a:solidFill>
                        </a:rPr>
                        <a:t>Zysk (</a:t>
                      </a:r>
                      <a:r>
                        <a:rPr lang="pl-PL" sz="1400" b="1" dirty="0" smtClean="0">
                          <a:solidFill>
                            <a:schemeClr val="tx2"/>
                          </a:solidFill>
                        </a:rPr>
                        <a:t>strata</a:t>
                      </a:r>
                      <a:r>
                        <a:rPr lang="pl-PL" sz="1400" b="1" baseline="0" dirty="0" smtClean="0">
                          <a:solidFill>
                            <a:schemeClr val="tx2"/>
                          </a:solidFill>
                        </a:rPr>
                        <a:t>) ze sprzedaży</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-1482,4</a:t>
                      </a:r>
                      <a:r>
                        <a:rPr lang="pl-PL" sz="1400" b="1" baseline="0" dirty="0" smtClean="0">
                          <a:solidFill>
                            <a:schemeClr val="accent6">
                              <a:lumMod val="50000"/>
                            </a:schemeClr>
                          </a:solidFill>
                        </a:rPr>
                        <a:t>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-35,0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31,3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Zysk (strata</a:t>
                      </a:r>
                      <a:r>
                        <a:rPr lang="pl-PL" sz="1400" b="1" baseline="0" dirty="0" smtClean="0">
                          <a:solidFill>
                            <a:schemeClr val="tx2"/>
                          </a:solidFill>
                        </a:rPr>
                        <a:t> z działalności operacyjnej)</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-23,7 tys.</a:t>
                      </a:r>
                      <a:r>
                        <a:rPr lang="pl-PL" sz="1400" b="1" baseline="0" dirty="0" smtClean="0">
                          <a:solidFill>
                            <a:schemeClr val="accent6">
                              <a:lumMod val="50000"/>
                            </a:schemeClr>
                          </a:solidFill>
                        </a:rPr>
                        <a:t>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-29,6 tys.</a:t>
                      </a:r>
                      <a:r>
                        <a:rPr lang="pl-PL" sz="1400" b="1" baseline="0" dirty="0" smtClean="0">
                          <a:solidFill>
                            <a:schemeClr val="accent6">
                              <a:lumMod val="50000"/>
                            </a:schemeClr>
                          </a:solidFill>
                        </a:rPr>
                        <a:t>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
                      </a:r>
                      <a:br>
                        <a:rPr lang="pl-PL" sz="1400" b="1" dirty="0" smtClean="0">
                          <a:solidFill>
                            <a:schemeClr val="accent6">
                              <a:lumMod val="50000"/>
                            </a:schemeClr>
                          </a:solidFill>
                        </a:rPr>
                      </a:br>
                      <a:r>
                        <a:rPr lang="pl-PL" sz="1400" b="1" dirty="0" smtClean="0">
                          <a:solidFill>
                            <a:schemeClr val="accent6">
                              <a:lumMod val="50000"/>
                            </a:schemeClr>
                          </a:solidFill>
                        </a:rPr>
                        <a:t>42,0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Zysk netto</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-23,3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-29,4 tys. zł</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41,5 tys. zł</a:t>
                      </a:r>
                      <a:endParaRPr lang="pl-PL" sz="1400" b="1" dirty="0">
                        <a:solidFill>
                          <a:schemeClr val="accent6">
                            <a:lumMod val="50000"/>
                          </a:schemeClr>
                        </a:solidFill>
                      </a:endParaRPr>
                    </a:p>
                  </a:txBody>
                  <a:tcPr/>
                </a:tc>
              </a:tr>
              <a:tr h="379841">
                <a:tc>
                  <a:txBody>
                    <a:bodyPr/>
                    <a:lstStyle/>
                    <a:p>
                      <a:pPr algn="l"/>
                      <a:r>
                        <a:rPr lang="pl-PL" sz="1400" b="1" dirty="0" smtClean="0">
                          <a:solidFill>
                            <a:schemeClr val="tx2"/>
                          </a:solidFill>
                        </a:rPr>
                        <a:t>Ogólne zadłużenie</a:t>
                      </a:r>
                      <a:endParaRPr lang="pl-PL" sz="1400" b="1" dirty="0">
                        <a:solidFill>
                          <a:schemeClr val="tx2"/>
                        </a:solidFill>
                      </a:endParaRPr>
                    </a:p>
                  </a:txBody>
                  <a:tcPr/>
                </a:tc>
                <a:tc>
                  <a:txBody>
                    <a:bodyPr/>
                    <a:lstStyle/>
                    <a:p>
                      <a:pPr algn="ctr"/>
                      <a:r>
                        <a:rPr lang="pl-PL" sz="1400" b="1" dirty="0" smtClean="0">
                          <a:solidFill>
                            <a:schemeClr val="accent6">
                              <a:lumMod val="50000"/>
                            </a:schemeClr>
                          </a:solidFill>
                        </a:rPr>
                        <a:t>35,8%</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48,1%</a:t>
                      </a:r>
                      <a:endParaRPr lang="pl-PL" sz="1400" b="1" dirty="0">
                        <a:solidFill>
                          <a:schemeClr val="accent6">
                            <a:lumMod val="50000"/>
                          </a:schemeClr>
                        </a:solidFill>
                      </a:endParaRPr>
                    </a:p>
                  </a:txBody>
                  <a:tcPr/>
                </a:tc>
                <a:tc>
                  <a:txBody>
                    <a:bodyPr/>
                    <a:lstStyle/>
                    <a:p>
                      <a:pPr algn="ctr"/>
                      <a:r>
                        <a:rPr lang="pl-PL" sz="1400" b="1" dirty="0" smtClean="0">
                          <a:solidFill>
                            <a:schemeClr val="accent6">
                              <a:lumMod val="50000"/>
                            </a:schemeClr>
                          </a:solidFill>
                        </a:rPr>
                        <a:t>39,5%</a:t>
                      </a:r>
                      <a:endParaRPr lang="pl-PL" sz="1400" b="1" dirty="0">
                        <a:solidFill>
                          <a:schemeClr val="accent6">
                            <a:lumMod val="50000"/>
                          </a:schemeClr>
                        </a:solidFill>
                      </a:endParaRPr>
                    </a:p>
                  </a:txBody>
                  <a:tcPr/>
                </a:tc>
              </a:tr>
            </a:tbl>
          </a:graphicData>
        </a:graphic>
      </p:graphicFrame>
      <p:sp>
        <p:nvSpPr>
          <p:cNvPr id="6" name="pole tekstowe 5"/>
          <p:cNvSpPr txBox="1"/>
          <p:nvPr/>
        </p:nvSpPr>
        <p:spPr>
          <a:xfrm>
            <a:off x="7524328" y="1124744"/>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3408"/>
            <a:ext cx="8229600" cy="880120"/>
          </a:xfrm>
        </p:spPr>
        <p:txBody>
          <a:bodyPr/>
          <a:lstStyle/>
          <a:p>
            <a:pPr algn="l"/>
            <a:r>
              <a:rPr lang="pl-PL" sz="2400" b="1" dirty="0" smtClean="0">
                <a:solidFill>
                  <a:schemeClr val="tx2">
                    <a:lumMod val="50000"/>
                  </a:schemeClr>
                </a:solidFill>
              </a:rPr>
              <a:t>                 Analiza ekonomiczno-finansowa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ctr">
              <a:lnSpc>
                <a:spcPct val="110000"/>
              </a:lnSpc>
              <a:buNone/>
            </a:pPr>
            <a:r>
              <a:rPr lang="pl-PL" sz="1800" b="1" dirty="0" smtClean="0">
                <a:solidFill>
                  <a:schemeClr val="tx2"/>
                </a:solidFill>
                <a:latin typeface="Calibri" pitchFamily="34" charset="0"/>
              </a:rPr>
              <a:t>Struktura dotacji dla MOK</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1124744"/>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7" name="Tabela 6"/>
          <p:cNvGraphicFramePr>
            <a:graphicFrameLocks noGrp="1"/>
          </p:cNvGraphicFramePr>
          <p:nvPr/>
        </p:nvGraphicFramePr>
        <p:xfrm>
          <a:off x="179512" y="1556792"/>
          <a:ext cx="8784976" cy="5040558"/>
        </p:xfrm>
        <a:graphic>
          <a:graphicData uri="http://schemas.openxmlformats.org/drawingml/2006/table">
            <a:tbl>
              <a:tblPr firstRow="1" bandRow="1">
                <a:tableStyleId>{5C22544A-7EE6-4342-B048-85BDC9FD1C3A}</a:tableStyleId>
              </a:tblPr>
              <a:tblGrid>
                <a:gridCol w="4464496"/>
                <a:gridCol w="1440160"/>
                <a:gridCol w="1440160"/>
                <a:gridCol w="1440160"/>
              </a:tblGrid>
              <a:tr h="413439">
                <a:tc>
                  <a:txBody>
                    <a:bodyPr/>
                    <a:lstStyle/>
                    <a:p>
                      <a:pPr algn="ctr"/>
                      <a:r>
                        <a:rPr lang="pl-PL" dirty="0" smtClean="0"/>
                        <a:t>Dotacja</a:t>
                      </a:r>
                      <a:endParaRPr lang="pl-PL" dirty="0"/>
                    </a:p>
                  </a:txBody>
                  <a:tcPr/>
                </a:tc>
                <a:tc>
                  <a:txBody>
                    <a:bodyPr/>
                    <a:lstStyle/>
                    <a:p>
                      <a:pPr algn="ctr"/>
                      <a:r>
                        <a:rPr lang="pl-PL" dirty="0" smtClean="0"/>
                        <a:t>2009 rok</a:t>
                      </a:r>
                      <a:endParaRPr lang="pl-PL" dirty="0"/>
                    </a:p>
                  </a:txBody>
                  <a:tcPr/>
                </a:tc>
                <a:tc>
                  <a:txBody>
                    <a:bodyPr/>
                    <a:lstStyle/>
                    <a:p>
                      <a:pPr algn="ctr"/>
                      <a:r>
                        <a:rPr lang="pl-PL" dirty="0" smtClean="0"/>
                        <a:t>2010 rok</a:t>
                      </a:r>
                      <a:endParaRPr lang="pl-PL" dirty="0"/>
                    </a:p>
                  </a:txBody>
                  <a:tcPr/>
                </a:tc>
                <a:tc>
                  <a:txBody>
                    <a:bodyPr/>
                    <a:lstStyle/>
                    <a:p>
                      <a:pPr algn="ctr"/>
                      <a:r>
                        <a:rPr lang="pl-PL" dirty="0" smtClean="0"/>
                        <a:t>2011 rok</a:t>
                      </a:r>
                      <a:endParaRPr lang="pl-PL" dirty="0"/>
                    </a:p>
                  </a:txBody>
                  <a:tcPr/>
                </a:tc>
              </a:tr>
              <a:tr h="413439">
                <a:tc gridSpan="4">
                  <a:txBody>
                    <a:bodyPr/>
                    <a:lstStyle/>
                    <a:p>
                      <a:pPr marL="0" algn="ctr" defTabSz="914400" rtl="0" eaLnBrk="1" latinLnBrk="0" hangingPunct="1"/>
                      <a:r>
                        <a:rPr lang="pl-PL" sz="1800" b="1" kern="1200" dirty="0" smtClean="0">
                          <a:solidFill>
                            <a:schemeClr val="tx2"/>
                          </a:solidFill>
                          <a:latin typeface="+mn-lt"/>
                          <a:ea typeface="+mn-ea"/>
                          <a:cs typeface="+mn-cs"/>
                        </a:rPr>
                        <a:t>Na działalność operacyjną</a:t>
                      </a: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577682">
                <a:tc>
                  <a:txBody>
                    <a:bodyPr/>
                    <a:lstStyle/>
                    <a:p>
                      <a:pPr marL="0" algn="l" defTabSz="914400" rtl="0" eaLnBrk="1" latinLnBrk="0" hangingPunct="1"/>
                      <a:r>
                        <a:rPr lang="pl-PL" sz="1400" b="1" kern="1200" dirty="0" smtClean="0">
                          <a:solidFill>
                            <a:schemeClr val="tx2"/>
                          </a:solidFill>
                          <a:latin typeface="+mn-lt"/>
                          <a:ea typeface="+mn-ea"/>
                          <a:cs typeface="+mn-cs"/>
                        </a:rPr>
                        <a:t>Urząd Miasta Skierniewice</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880,0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(93,2%)</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860,0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(90,5%)</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1030,0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(94,8%)</a:t>
                      </a:r>
                    </a:p>
                  </a:txBody>
                  <a:tcPr/>
                </a:tc>
              </a:tr>
              <a:tr h="413439">
                <a:tc>
                  <a:txBody>
                    <a:bodyPr/>
                    <a:lstStyle/>
                    <a:p>
                      <a:pPr marL="0" algn="l" defTabSz="914400" rtl="0" eaLnBrk="1" latinLnBrk="0" hangingPunct="1"/>
                      <a:r>
                        <a:rPr lang="pl-PL" sz="1400" b="1" kern="1200" dirty="0" smtClean="0">
                          <a:solidFill>
                            <a:schemeClr val="tx2"/>
                          </a:solidFill>
                          <a:latin typeface="+mn-lt"/>
                          <a:ea typeface="+mn-ea"/>
                          <a:cs typeface="+mn-cs"/>
                        </a:rPr>
                        <a:t>Polski Instytut Sztuki Filmowej </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9,0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5,0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21,0 tys. zł</a:t>
                      </a:r>
                    </a:p>
                  </a:txBody>
                  <a:tcPr/>
                </a:tc>
              </a:tr>
              <a:tr h="577682">
                <a:tc>
                  <a:txBody>
                    <a:bodyPr/>
                    <a:lstStyle/>
                    <a:p>
                      <a:pPr marL="0" algn="l" defTabSz="914400" rtl="0" eaLnBrk="1" latinLnBrk="0" hangingPunct="1"/>
                      <a:r>
                        <a:rPr lang="pl-PL" sz="1400" b="1" kern="1200" dirty="0" smtClean="0">
                          <a:solidFill>
                            <a:schemeClr val="tx2"/>
                          </a:solidFill>
                          <a:latin typeface="+mn-lt"/>
                          <a:ea typeface="+mn-ea"/>
                          <a:cs typeface="+mn-cs"/>
                        </a:rPr>
                        <a:t>Wojewódzki Fundusz Ochrony Środowiska i Gospodarki Wodnej w Łodzi</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10,0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13,0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7,0 tys. zł</a:t>
                      </a:r>
                    </a:p>
                  </a:txBody>
                  <a:tcPr/>
                </a:tc>
              </a:tr>
              <a:tr h="577682">
                <a:tc>
                  <a:txBody>
                    <a:bodyPr/>
                    <a:lstStyle/>
                    <a:p>
                      <a:pPr marL="0" algn="l" defTabSz="914400" rtl="0" eaLnBrk="1" latinLnBrk="0" hangingPunct="1"/>
                      <a:r>
                        <a:rPr lang="pl-PL" sz="1400" b="1" kern="1200" dirty="0" smtClean="0">
                          <a:solidFill>
                            <a:schemeClr val="tx2"/>
                          </a:solidFill>
                          <a:latin typeface="+mn-lt"/>
                          <a:ea typeface="+mn-ea"/>
                          <a:cs typeface="+mn-cs"/>
                        </a:rPr>
                        <a:t>Narodowa Agencja Programu „Młodzież w działaniu”</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15,0</a:t>
                      </a:r>
                      <a:r>
                        <a:rPr lang="pl-PL" sz="1400" b="1" kern="1200" baseline="0" dirty="0" smtClean="0">
                          <a:solidFill>
                            <a:schemeClr val="accent6">
                              <a:lumMod val="50000"/>
                            </a:schemeClr>
                          </a:solidFill>
                          <a:latin typeface="+mn-lt"/>
                          <a:ea typeface="+mn-ea"/>
                          <a:cs typeface="+mn-cs"/>
                        </a:rPr>
                        <a:t> tys. zł</a:t>
                      </a:r>
                      <a:endParaRPr lang="pl-PL" sz="1400" b="1" kern="1200" dirty="0" smtClean="0">
                        <a:solidFill>
                          <a:schemeClr val="accent6">
                            <a:lumMod val="50000"/>
                          </a:schemeClr>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0,0 tys. zł</a:t>
                      </a:r>
                    </a:p>
                  </a:txBody>
                  <a:tcPr/>
                </a:tc>
              </a:tr>
              <a:tr h="413439">
                <a:tc>
                  <a:txBody>
                    <a:bodyPr/>
                    <a:lstStyle/>
                    <a:p>
                      <a:pPr marL="0" algn="l" defTabSz="914400" rtl="0" eaLnBrk="1" latinLnBrk="0" hangingPunct="1"/>
                      <a:r>
                        <a:rPr lang="pl-PL" sz="1400" b="1" kern="1200" dirty="0" smtClean="0">
                          <a:solidFill>
                            <a:schemeClr val="tx1">
                              <a:lumMod val="95000"/>
                              <a:lumOff val="5000"/>
                            </a:schemeClr>
                          </a:solidFill>
                          <a:latin typeface="+mn-lt"/>
                          <a:ea typeface="+mn-ea"/>
                          <a:cs typeface="+mn-cs"/>
                        </a:rPr>
                        <a:t>Razem</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914,0 tys. zł</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880,0 tys. zł</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1058,0 tys.</a:t>
                      </a:r>
                      <a:r>
                        <a:rPr lang="pl-PL" sz="1400" b="1" kern="1200" baseline="0" dirty="0" smtClean="0">
                          <a:solidFill>
                            <a:schemeClr val="tx1">
                              <a:lumMod val="95000"/>
                              <a:lumOff val="5000"/>
                            </a:schemeClr>
                          </a:solidFill>
                          <a:latin typeface="+mn-lt"/>
                          <a:ea typeface="+mn-ea"/>
                          <a:cs typeface="+mn-cs"/>
                        </a:rPr>
                        <a:t> zł</a:t>
                      </a:r>
                      <a:endParaRPr lang="pl-PL" sz="1400" b="1" kern="1200" dirty="0" smtClean="0">
                        <a:solidFill>
                          <a:schemeClr val="tx1">
                            <a:lumMod val="95000"/>
                            <a:lumOff val="5000"/>
                          </a:schemeClr>
                        </a:solidFill>
                        <a:latin typeface="+mn-lt"/>
                        <a:ea typeface="+mn-ea"/>
                        <a:cs typeface="+mn-cs"/>
                      </a:endParaRPr>
                    </a:p>
                  </a:txBody>
                  <a:tcPr>
                    <a:solidFill>
                      <a:schemeClr val="accent5">
                        <a:lumMod val="60000"/>
                        <a:lumOff val="40000"/>
                      </a:schemeClr>
                    </a:solidFill>
                  </a:tcPr>
                </a:tc>
              </a:tr>
              <a:tr h="413439">
                <a:tc gridSpan="4">
                  <a:txBody>
                    <a:bodyPr/>
                    <a:lstStyle/>
                    <a:p>
                      <a:pPr marL="0" algn="ctr" defTabSz="914400" rtl="0" eaLnBrk="1" latinLnBrk="0" hangingPunct="1"/>
                      <a:r>
                        <a:rPr lang="pl-PL" sz="1800" b="1" kern="1200" dirty="0" smtClean="0">
                          <a:solidFill>
                            <a:schemeClr val="tx2"/>
                          </a:solidFill>
                          <a:latin typeface="+mn-lt"/>
                          <a:ea typeface="+mn-ea"/>
                          <a:cs typeface="+mn-cs"/>
                        </a:rPr>
                        <a:t>Na działalność inwestycyjną</a:t>
                      </a: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413439">
                <a:tc>
                  <a:txBody>
                    <a:bodyPr/>
                    <a:lstStyle/>
                    <a:p>
                      <a:pPr marL="0" algn="l" defTabSz="914400" rtl="0" eaLnBrk="1" latinLnBrk="0" hangingPunct="1"/>
                      <a:r>
                        <a:rPr lang="pl-PL" sz="1400" b="1" kern="1200" dirty="0" smtClean="0">
                          <a:solidFill>
                            <a:schemeClr val="tx2"/>
                          </a:solidFill>
                          <a:latin typeface="+mn-lt"/>
                          <a:ea typeface="+mn-ea"/>
                          <a:cs typeface="+mn-cs"/>
                        </a:rPr>
                        <a:t>Polski Instytut Sztuki Filmowej</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30,0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70,0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29,0 tys. zł</a:t>
                      </a:r>
                    </a:p>
                  </a:txBody>
                  <a:tcPr/>
                </a:tc>
              </a:tr>
              <a:tr h="413439">
                <a:tc>
                  <a:txBody>
                    <a:bodyPr/>
                    <a:lstStyle/>
                    <a:p>
                      <a:pPr marL="0" algn="l" defTabSz="914400" rtl="0" eaLnBrk="1" latinLnBrk="0" hangingPunct="1"/>
                      <a:r>
                        <a:rPr lang="pl-PL" sz="1400" b="1" kern="1200" dirty="0" smtClean="0">
                          <a:solidFill>
                            <a:schemeClr val="tx1">
                              <a:lumMod val="95000"/>
                              <a:lumOff val="5000"/>
                            </a:schemeClr>
                          </a:solidFill>
                          <a:latin typeface="+mn-lt"/>
                          <a:ea typeface="+mn-ea"/>
                          <a:cs typeface="+mn-cs"/>
                        </a:rPr>
                        <a:t>Razem</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30,0 tys. zł</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70,0 tys. zł</a:t>
                      </a:r>
                    </a:p>
                  </a:txBody>
                  <a:tcPr>
                    <a:solidFill>
                      <a:schemeClr val="accent5">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29,0 tys.</a:t>
                      </a:r>
                      <a:r>
                        <a:rPr lang="pl-PL" sz="1400" b="1" kern="1200" baseline="0" dirty="0" smtClean="0">
                          <a:solidFill>
                            <a:schemeClr val="tx1">
                              <a:lumMod val="95000"/>
                              <a:lumOff val="5000"/>
                            </a:schemeClr>
                          </a:solidFill>
                          <a:latin typeface="+mn-lt"/>
                          <a:ea typeface="+mn-ea"/>
                          <a:cs typeface="+mn-cs"/>
                        </a:rPr>
                        <a:t> zł</a:t>
                      </a:r>
                      <a:endParaRPr lang="pl-PL" sz="1400" b="1" kern="1200" dirty="0" smtClean="0">
                        <a:solidFill>
                          <a:schemeClr val="tx1">
                            <a:lumMod val="95000"/>
                            <a:lumOff val="5000"/>
                          </a:schemeClr>
                        </a:solidFill>
                        <a:latin typeface="+mn-lt"/>
                        <a:ea typeface="+mn-ea"/>
                        <a:cs typeface="+mn-cs"/>
                      </a:endParaRPr>
                    </a:p>
                  </a:txBody>
                  <a:tcPr>
                    <a:solidFill>
                      <a:schemeClr val="accent5">
                        <a:lumMod val="60000"/>
                        <a:lumOff val="40000"/>
                      </a:schemeClr>
                    </a:solidFill>
                  </a:tcPr>
                </a:tc>
              </a:tr>
              <a:tr h="413439">
                <a:tc>
                  <a:txBody>
                    <a:bodyPr/>
                    <a:lstStyle/>
                    <a:p>
                      <a:pPr marL="0" algn="l" defTabSz="914400" rtl="0" eaLnBrk="1" latinLnBrk="0" hangingPunct="1"/>
                      <a:r>
                        <a:rPr lang="pl-PL" sz="1400" b="1" kern="1200" dirty="0" smtClean="0">
                          <a:solidFill>
                            <a:schemeClr val="tx1">
                              <a:lumMod val="95000"/>
                              <a:lumOff val="5000"/>
                            </a:schemeClr>
                          </a:solidFill>
                          <a:latin typeface="+mn-lt"/>
                          <a:ea typeface="+mn-ea"/>
                          <a:cs typeface="+mn-cs"/>
                        </a:rPr>
                        <a:t>Razem</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944,0 tys. zł</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950,0 tys. zł</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1087,0 tys. zł</a:t>
                      </a:r>
                    </a:p>
                  </a:txBody>
                  <a:tcPr>
                    <a:solidFill>
                      <a:schemeClr val="accent1"/>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pPr algn="l"/>
            <a:r>
              <a:rPr lang="pl-PL" sz="2400" b="1" dirty="0" smtClean="0">
                <a:solidFill>
                  <a:schemeClr val="tx2">
                    <a:lumMod val="50000"/>
                  </a:schemeClr>
                </a:solidFill>
              </a:rPr>
              <a:t>                 Analiza ekonomiczno-finansowa (3)</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ctr">
              <a:lnSpc>
                <a:spcPct val="110000"/>
              </a:lnSpc>
              <a:buNone/>
            </a:pPr>
            <a:r>
              <a:rPr lang="pl-PL" sz="1800" b="1" dirty="0" smtClean="0">
                <a:solidFill>
                  <a:schemeClr val="tx2"/>
                </a:solidFill>
                <a:latin typeface="Calibri" pitchFamily="34" charset="0"/>
              </a:rPr>
              <a:t>Struktura dotacji dla MCK</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2132856"/>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7" name="Tabela 6"/>
          <p:cNvGraphicFramePr>
            <a:graphicFrameLocks noGrp="1"/>
          </p:cNvGraphicFramePr>
          <p:nvPr/>
        </p:nvGraphicFramePr>
        <p:xfrm>
          <a:off x="179512" y="2636912"/>
          <a:ext cx="8784976" cy="2001520"/>
        </p:xfrm>
        <a:graphic>
          <a:graphicData uri="http://schemas.openxmlformats.org/drawingml/2006/table">
            <a:tbl>
              <a:tblPr firstRow="1" bandRow="1">
                <a:tableStyleId>{5C22544A-7EE6-4342-B048-85BDC9FD1C3A}</a:tableStyleId>
              </a:tblPr>
              <a:tblGrid>
                <a:gridCol w="4464496"/>
                <a:gridCol w="1440160"/>
                <a:gridCol w="1440160"/>
                <a:gridCol w="1440160"/>
              </a:tblGrid>
              <a:tr h="370840">
                <a:tc>
                  <a:txBody>
                    <a:bodyPr/>
                    <a:lstStyle/>
                    <a:p>
                      <a:pPr algn="ctr"/>
                      <a:r>
                        <a:rPr lang="pl-PL" dirty="0" smtClean="0"/>
                        <a:t>Dotacja</a:t>
                      </a:r>
                      <a:endParaRPr lang="pl-PL" dirty="0"/>
                    </a:p>
                  </a:txBody>
                  <a:tcPr/>
                </a:tc>
                <a:tc>
                  <a:txBody>
                    <a:bodyPr/>
                    <a:lstStyle/>
                    <a:p>
                      <a:pPr algn="ctr"/>
                      <a:r>
                        <a:rPr lang="pl-PL" dirty="0" smtClean="0"/>
                        <a:t>2009 rok</a:t>
                      </a:r>
                      <a:endParaRPr lang="pl-PL" dirty="0"/>
                    </a:p>
                  </a:txBody>
                  <a:tcPr/>
                </a:tc>
                <a:tc>
                  <a:txBody>
                    <a:bodyPr/>
                    <a:lstStyle/>
                    <a:p>
                      <a:pPr algn="ctr"/>
                      <a:r>
                        <a:rPr lang="pl-PL" dirty="0" smtClean="0"/>
                        <a:t>2010 rok</a:t>
                      </a:r>
                      <a:endParaRPr lang="pl-PL" dirty="0"/>
                    </a:p>
                  </a:txBody>
                  <a:tcPr/>
                </a:tc>
                <a:tc>
                  <a:txBody>
                    <a:bodyPr/>
                    <a:lstStyle/>
                    <a:p>
                      <a:pPr algn="ctr"/>
                      <a:r>
                        <a:rPr lang="pl-PL" dirty="0" smtClean="0"/>
                        <a:t>2011 rok</a:t>
                      </a:r>
                      <a:endParaRPr lang="pl-PL" dirty="0"/>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Urząd Miasta Skierniewice</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1320,0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(90,9%)</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1310,4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(99,9%)</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1520,0 tys. zł</a:t>
                      </a:r>
                    </a:p>
                    <a:p>
                      <a:pPr marL="0" algn="ctr" defTabSz="914400" rtl="0" eaLnBrk="1" latinLnBrk="0" hangingPunct="1"/>
                      <a:r>
                        <a:rPr lang="pl-PL" sz="1400" b="1" kern="1200" dirty="0" smtClean="0">
                          <a:solidFill>
                            <a:schemeClr val="accent6">
                              <a:lumMod val="50000"/>
                            </a:schemeClr>
                          </a:solidFill>
                          <a:latin typeface="+mn-lt"/>
                          <a:ea typeface="+mn-ea"/>
                          <a:cs typeface="+mn-cs"/>
                        </a:rPr>
                        <a:t>(100,0%)</a:t>
                      </a:r>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Ministerstwo Kultury i Dziedzictwa Narodowego</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124,6 tys.</a:t>
                      </a:r>
                      <a:r>
                        <a:rPr lang="pl-PL" sz="1400" b="1" kern="1200" baseline="0" dirty="0" smtClean="0">
                          <a:solidFill>
                            <a:schemeClr val="accent6">
                              <a:lumMod val="50000"/>
                            </a:schemeClr>
                          </a:solidFill>
                          <a:latin typeface="+mn-lt"/>
                          <a:ea typeface="+mn-ea"/>
                          <a:cs typeface="+mn-cs"/>
                        </a:rPr>
                        <a:t> zł</a:t>
                      </a:r>
                      <a:endParaRPr lang="pl-PL" sz="1400" b="1" kern="1200" dirty="0" smtClean="0">
                        <a:solidFill>
                          <a:schemeClr val="accent6">
                            <a:lumMod val="50000"/>
                          </a:schemeClr>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0,0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0,0 tys. zł</a:t>
                      </a:r>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Dotacje zagraniczne</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7,6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0,4 tys. zł</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0,0 tys. zł</a:t>
                      </a:r>
                    </a:p>
                  </a:txBody>
                  <a:tcPr/>
                </a:tc>
              </a:tr>
              <a:tr h="370840">
                <a:tc>
                  <a:txBody>
                    <a:bodyPr/>
                    <a:lstStyle/>
                    <a:p>
                      <a:pPr marL="0" algn="l" defTabSz="914400" rtl="0" eaLnBrk="1" latinLnBrk="0" hangingPunct="1"/>
                      <a:r>
                        <a:rPr lang="pl-PL" sz="1400" b="1" kern="1200" dirty="0" smtClean="0">
                          <a:solidFill>
                            <a:schemeClr val="tx1">
                              <a:lumMod val="95000"/>
                              <a:lumOff val="5000"/>
                            </a:schemeClr>
                          </a:solidFill>
                          <a:latin typeface="+mn-lt"/>
                          <a:ea typeface="+mn-ea"/>
                          <a:cs typeface="+mn-cs"/>
                        </a:rPr>
                        <a:t>Razem</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1452,2 tys. zł</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1310,8 tys. zł</a:t>
                      </a:r>
                    </a:p>
                  </a:txBody>
                  <a:tcPr>
                    <a:solidFill>
                      <a:schemeClr val="accent1"/>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1520,0 tys. zł</a:t>
                      </a:r>
                    </a:p>
                  </a:txBody>
                  <a:tcPr>
                    <a:solidFill>
                      <a:schemeClr val="accent1"/>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3408"/>
            <a:ext cx="8229600" cy="880120"/>
          </a:xfrm>
        </p:spPr>
        <p:txBody>
          <a:bodyPr/>
          <a:lstStyle/>
          <a:p>
            <a:pPr algn="l"/>
            <a:r>
              <a:rPr lang="pl-PL" sz="2400" b="1" dirty="0" smtClean="0">
                <a:solidFill>
                  <a:schemeClr val="tx2">
                    <a:lumMod val="50000"/>
                  </a:schemeClr>
                </a:solidFill>
              </a:rPr>
              <a:t>                                       Analiza zatrudnienia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ctr">
              <a:lnSpc>
                <a:spcPct val="110000"/>
              </a:lnSpc>
              <a:buNone/>
            </a:pPr>
            <a:endParaRPr lang="pl-PL" sz="1800" b="1" dirty="0" smtClean="0">
              <a:solidFill>
                <a:schemeClr val="tx2"/>
              </a:solidFill>
              <a:latin typeface="Calibri" pitchFamily="34" charset="0"/>
            </a:endParaRPr>
          </a:p>
          <a:p>
            <a:pPr marL="0" indent="0" algn="ctr">
              <a:lnSpc>
                <a:spcPct val="110000"/>
              </a:lnSpc>
              <a:buNone/>
            </a:pPr>
            <a:endParaRPr lang="pl-PL" sz="1800" b="1" dirty="0" smtClean="0">
              <a:solidFill>
                <a:schemeClr val="tx2"/>
              </a:solidFill>
              <a:latin typeface="Calibri" pitchFamily="34" charset="0"/>
            </a:endParaRPr>
          </a:p>
          <a:p>
            <a:pPr marL="0" indent="0" algn="ctr">
              <a:lnSpc>
                <a:spcPct val="110000"/>
              </a:lnSpc>
              <a:buNone/>
            </a:pPr>
            <a:endParaRPr lang="pl-PL" sz="1800" b="1" dirty="0" smtClean="0">
              <a:solidFill>
                <a:schemeClr val="tx2"/>
              </a:solidFill>
              <a:latin typeface="Calibri" pitchFamily="34" charset="0"/>
            </a:endParaRPr>
          </a:p>
          <a:p>
            <a:pPr marL="0" indent="0" algn="ctr">
              <a:lnSpc>
                <a:spcPct val="110000"/>
              </a:lnSpc>
              <a:buNone/>
            </a:pPr>
            <a:r>
              <a:rPr lang="pl-PL" sz="1800" b="1" dirty="0" smtClean="0">
                <a:solidFill>
                  <a:schemeClr val="tx2"/>
                </a:solidFill>
                <a:latin typeface="Calibri" pitchFamily="34" charset="0"/>
              </a:rPr>
              <a:t>Stan zatrudnienia MOK i MCK</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2060848"/>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8" name="Tabela 7"/>
          <p:cNvGraphicFramePr>
            <a:graphicFrameLocks noGrp="1"/>
          </p:cNvGraphicFramePr>
          <p:nvPr/>
        </p:nvGraphicFramePr>
        <p:xfrm>
          <a:off x="179512" y="2636912"/>
          <a:ext cx="8712970" cy="2595880"/>
        </p:xfrm>
        <a:graphic>
          <a:graphicData uri="http://schemas.openxmlformats.org/drawingml/2006/table">
            <a:tbl>
              <a:tblPr firstRow="1" bandRow="1">
                <a:tableStyleId>{5C22544A-7EE6-4342-B048-85BDC9FD1C3A}</a:tableStyleId>
              </a:tblPr>
              <a:tblGrid>
                <a:gridCol w="4392488"/>
                <a:gridCol w="1080120"/>
                <a:gridCol w="1080120"/>
                <a:gridCol w="1080120"/>
                <a:gridCol w="1080122"/>
              </a:tblGrid>
              <a:tr h="370840">
                <a:tc>
                  <a:txBody>
                    <a:bodyPr/>
                    <a:lstStyle/>
                    <a:p>
                      <a:pPr algn="ctr"/>
                      <a:endParaRPr lang="pl-PL" dirty="0"/>
                    </a:p>
                  </a:txBody>
                  <a:tcPr/>
                </a:tc>
                <a:tc>
                  <a:txBody>
                    <a:bodyPr/>
                    <a:lstStyle/>
                    <a:p>
                      <a:pPr algn="ctr"/>
                      <a:r>
                        <a:rPr lang="pl-PL" dirty="0" smtClean="0"/>
                        <a:t>XII 2009</a:t>
                      </a:r>
                      <a:endParaRPr lang="pl-PL" dirty="0"/>
                    </a:p>
                  </a:txBody>
                  <a:tcPr/>
                </a:tc>
                <a:tc>
                  <a:txBody>
                    <a:bodyPr/>
                    <a:lstStyle/>
                    <a:p>
                      <a:pPr algn="ctr"/>
                      <a:r>
                        <a:rPr lang="pl-PL" dirty="0" smtClean="0"/>
                        <a:t>XII 2010</a:t>
                      </a:r>
                      <a:endParaRPr lang="pl-PL" dirty="0"/>
                    </a:p>
                  </a:txBody>
                  <a:tcPr/>
                </a:tc>
                <a:tc>
                  <a:txBody>
                    <a:bodyPr/>
                    <a:lstStyle/>
                    <a:p>
                      <a:pPr algn="ctr"/>
                      <a:r>
                        <a:rPr lang="pl-PL" dirty="0" smtClean="0"/>
                        <a:t>XII 2011</a:t>
                      </a:r>
                      <a:endParaRPr lang="pl-PL" dirty="0"/>
                    </a:p>
                  </a:txBody>
                  <a:tcPr/>
                </a:tc>
                <a:tc>
                  <a:txBody>
                    <a:bodyPr/>
                    <a:lstStyle/>
                    <a:p>
                      <a:pPr algn="ctr"/>
                      <a:r>
                        <a:rPr lang="pl-PL" dirty="0" smtClean="0"/>
                        <a:t>VI</a:t>
                      </a:r>
                      <a:r>
                        <a:rPr lang="pl-PL" baseline="0" dirty="0" smtClean="0"/>
                        <a:t> 2012</a:t>
                      </a:r>
                      <a:endParaRPr lang="pl-PL" dirty="0"/>
                    </a:p>
                  </a:txBody>
                  <a:tcPr/>
                </a:tc>
              </a:tr>
              <a:tr h="370840">
                <a:tc gridSpan="5">
                  <a:txBody>
                    <a:bodyPr/>
                    <a:lstStyle/>
                    <a:p>
                      <a:pPr marL="0" algn="ctr" defTabSz="914400" rtl="0" eaLnBrk="1" latinLnBrk="0" hangingPunct="1"/>
                      <a:r>
                        <a:rPr lang="pl-PL" sz="1800" b="1" kern="1200" dirty="0" smtClean="0">
                          <a:solidFill>
                            <a:schemeClr val="tx2"/>
                          </a:solidFill>
                          <a:latin typeface="+mn-lt"/>
                          <a:ea typeface="+mn-ea"/>
                          <a:cs typeface="+mn-cs"/>
                        </a:rPr>
                        <a:t>MOK</a:t>
                      </a: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Osoby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31</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32</a:t>
                      </a:r>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Etaty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27,5</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28</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28</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28,5</a:t>
                      </a:r>
                    </a:p>
                  </a:txBody>
                  <a:tcPr/>
                </a:tc>
              </a:tr>
              <a:tr h="370840">
                <a:tc gridSpan="5">
                  <a:txBody>
                    <a:bodyPr/>
                    <a:lstStyle/>
                    <a:p>
                      <a:pPr marL="0" algn="ctr" defTabSz="914400" rtl="0" eaLnBrk="1" latinLnBrk="0" hangingPunct="1"/>
                      <a:r>
                        <a:rPr lang="pl-PL" sz="1800" b="1" kern="1200" dirty="0" smtClean="0">
                          <a:solidFill>
                            <a:schemeClr val="tx2"/>
                          </a:solidFill>
                          <a:latin typeface="+mn-lt"/>
                          <a:ea typeface="+mn-ea"/>
                          <a:cs typeface="+mn-cs"/>
                        </a:rPr>
                        <a:t>MCK</a:t>
                      </a:r>
                    </a:p>
                  </a:txBody>
                  <a:tcPr>
                    <a:solidFill>
                      <a:schemeClr val="accent3">
                        <a:lumMod val="60000"/>
                        <a:lumOff val="40000"/>
                      </a:schemeClr>
                    </a:solidFill>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c hMerge="1">
                  <a:txBody>
                    <a:bodyPr/>
                    <a:lstStyle/>
                    <a:p>
                      <a:endParaRPr lang="pl-PL" dirty="0"/>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Osoby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26</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25</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24</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26</a:t>
                      </a:r>
                    </a:p>
                  </a:txBody>
                  <a:tcPr/>
                </a:tc>
              </a:tr>
              <a:tr h="370840">
                <a:tc>
                  <a:txBody>
                    <a:bodyPr/>
                    <a:lstStyle/>
                    <a:p>
                      <a:pPr marL="0" algn="l" defTabSz="914400" rtl="0" eaLnBrk="1" latinLnBrk="0" hangingPunct="1"/>
                      <a:r>
                        <a:rPr lang="pl-PL" sz="1400" b="1" kern="1200" dirty="0" smtClean="0">
                          <a:solidFill>
                            <a:schemeClr val="tx2"/>
                          </a:solidFill>
                          <a:latin typeface="+mn-lt"/>
                          <a:ea typeface="+mn-ea"/>
                          <a:cs typeface="+mn-cs"/>
                        </a:rPr>
                        <a:t>Etaty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24</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23</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22</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24,3</a:t>
                      </a:r>
                    </a:p>
                  </a:txBody>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Informacje ogólne</a:t>
            </a:r>
            <a:endParaRPr lang="pl-PL" sz="24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Badanie dotyczące restrukturyzacji działalności kulturalnej Miasta Skierniewice przeprowadzono w oparciu o:</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ankiety w formie 1150 wywiadów ustrukturyzowanych, adresowanych do skierniewiczan (8-24.05.2012);</a:t>
            </a:r>
          </a:p>
          <a:p>
            <a:pPr marL="0" indent="0" algn="just">
              <a:lnSpc>
                <a:spcPct val="110000"/>
              </a:lnSpc>
            </a:pPr>
            <a:r>
              <a:rPr lang="pl-PL" sz="1800" b="1" dirty="0" smtClean="0">
                <a:solidFill>
                  <a:schemeClr val="accent6">
                    <a:lumMod val="50000"/>
                  </a:schemeClr>
                </a:solidFill>
                <a:latin typeface="Calibri" pitchFamily="34" charset="0"/>
              </a:rPr>
              <a:t> nagrania debaty radiowej dotyczącej działalności kulturalnej Miasta Skierniewice (24.05.2012);</a:t>
            </a:r>
          </a:p>
          <a:p>
            <a:pPr marL="0" indent="0" algn="just">
              <a:lnSpc>
                <a:spcPct val="110000"/>
              </a:lnSpc>
            </a:pPr>
            <a:r>
              <a:rPr lang="pl-PL" sz="1800" b="1" dirty="0" smtClean="0">
                <a:solidFill>
                  <a:schemeClr val="accent6">
                    <a:lumMod val="50000"/>
                  </a:schemeClr>
                </a:solidFill>
                <a:latin typeface="Calibri" pitchFamily="34" charset="0"/>
              </a:rPr>
              <a:t> nagrania 13 wywiadów indywidualnych z twórcami i artystami (22-23.05.2012);</a:t>
            </a:r>
          </a:p>
          <a:p>
            <a:pPr marL="0" indent="0" algn="just">
              <a:lnSpc>
                <a:spcPct val="110000"/>
              </a:lnSpc>
            </a:pPr>
            <a:r>
              <a:rPr lang="pl-PL" sz="1800" b="1" dirty="0" smtClean="0">
                <a:solidFill>
                  <a:schemeClr val="accent6">
                    <a:lumMod val="50000"/>
                  </a:schemeClr>
                </a:solidFill>
                <a:latin typeface="Calibri" pitchFamily="34" charset="0"/>
              </a:rPr>
              <a:t> nagrania 10 wywiadów radiowych z twórcami i artystami (maj 2012);</a:t>
            </a:r>
          </a:p>
          <a:p>
            <a:pPr marL="0" indent="0" algn="just">
              <a:lnSpc>
                <a:spcPct val="110000"/>
              </a:lnSpc>
            </a:pPr>
            <a:r>
              <a:rPr lang="pl-PL" sz="1800" b="1" dirty="0" smtClean="0">
                <a:solidFill>
                  <a:schemeClr val="accent6">
                    <a:lumMod val="50000"/>
                  </a:schemeClr>
                </a:solidFill>
                <a:latin typeface="Calibri" pitchFamily="34" charset="0"/>
              </a:rPr>
              <a:t> statuty, regulaminy organizacyjne Miejskiego Ośrodka Kultury w Skierniewicach (MOK) i Młodzieżowego Centrum Kultury w Skierniewicach (MCK);</a:t>
            </a:r>
          </a:p>
          <a:p>
            <a:pPr marL="0" indent="0" algn="just">
              <a:lnSpc>
                <a:spcPct val="110000"/>
              </a:lnSpc>
            </a:pPr>
            <a:r>
              <a:rPr lang="pl-PL" sz="1800" b="1" dirty="0" smtClean="0">
                <a:solidFill>
                  <a:schemeClr val="accent6">
                    <a:lumMod val="50000"/>
                  </a:schemeClr>
                </a:solidFill>
                <a:latin typeface="Calibri" pitchFamily="34" charset="0"/>
              </a:rPr>
              <a:t> uchwałę nr XX/14/12 Rady Miasta Skierniewice z dnia 27 stycznia 2012 roku w sprawie zamiaru likwidacji instytucji kultury pod nazwą Młodzieżowe Centrum Kultury w Skierniewicach;</a:t>
            </a:r>
          </a:p>
          <a:p>
            <a:pPr marL="0" indent="0" algn="just">
              <a:lnSpc>
                <a:spcPct val="110000"/>
              </a:lnSpc>
            </a:pPr>
            <a:r>
              <a:rPr lang="pl-PL" sz="1800" b="1" dirty="0" smtClean="0">
                <a:solidFill>
                  <a:schemeClr val="accent6">
                    <a:lumMod val="50000"/>
                  </a:schemeClr>
                </a:solidFill>
                <a:latin typeface="Calibri" pitchFamily="34" charset="0"/>
              </a:rPr>
              <a:t> opracowanie pt. „Koncepcja restrukturyzacji działalności kulturalnej dla Miasta Skierniewice”, sporządzone przez firmę </a:t>
            </a:r>
            <a:r>
              <a:rPr lang="pl-PL" sz="1800" b="1" dirty="0" err="1" smtClean="0">
                <a:solidFill>
                  <a:schemeClr val="accent6">
                    <a:lumMod val="50000"/>
                  </a:schemeClr>
                </a:solidFill>
                <a:latin typeface="Calibri" pitchFamily="34" charset="0"/>
              </a:rPr>
              <a:t>Antares</a:t>
            </a:r>
            <a:r>
              <a:rPr lang="pl-PL" sz="1800" b="1" dirty="0" smtClean="0">
                <a:solidFill>
                  <a:schemeClr val="accent6">
                    <a:lumMod val="50000"/>
                  </a:schemeClr>
                </a:solidFill>
                <a:latin typeface="Calibri" pitchFamily="34" charset="0"/>
              </a:rPr>
              <a:t> </a:t>
            </a:r>
            <a:r>
              <a:rPr lang="pl-PL" sz="1800" b="1" dirty="0" err="1" smtClean="0">
                <a:solidFill>
                  <a:schemeClr val="accent6">
                    <a:lumMod val="50000"/>
                  </a:schemeClr>
                </a:solidFill>
                <a:latin typeface="Calibri" pitchFamily="34" charset="0"/>
              </a:rPr>
              <a:t>Corporate</a:t>
            </a:r>
            <a:r>
              <a:rPr lang="pl-PL" sz="1800" b="1" dirty="0" smtClean="0">
                <a:solidFill>
                  <a:schemeClr val="accent6">
                    <a:lumMod val="50000"/>
                  </a:schemeClr>
                </a:solidFill>
                <a:latin typeface="Calibri" pitchFamily="34" charset="0"/>
              </a:rPr>
              <a:t> Finance Sp. z o.o. w maju 2012 roku.</a:t>
            </a: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3408"/>
            <a:ext cx="8229600" cy="880120"/>
          </a:xfrm>
        </p:spPr>
        <p:txBody>
          <a:bodyPr/>
          <a:lstStyle/>
          <a:p>
            <a:pPr algn="l"/>
            <a:r>
              <a:rPr lang="pl-PL" sz="2400" b="1" dirty="0" smtClean="0">
                <a:solidFill>
                  <a:schemeClr val="tx2">
                    <a:lumMod val="50000"/>
                  </a:schemeClr>
                </a:solidFill>
              </a:rPr>
              <a:t>                                       Analiza zatrudnienia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ctr">
              <a:lnSpc>
                <a:spcPct val="110000"/>
              </a:lnSpc>
              <a:buNone/>
            </a:pPr>
            <a:r>
              <a:rPr lang="pl-PL" sz="1800" b="1" dirty="0" smtClean="0">
                <a:solidFill>
                  <a:schemeClr val="tx2"/>
                </a:solidFill>
                <a:latin typeface="Calibri" pitchFamily="34" charset="0"/>
              </a:rPr>
              <a:t>Zatrudnienie w MOK w czerwcu 2012 roku</a:t>
            </a:r>
          </a:p>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836712"/>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7" name="Tabela 6"/>
          <p:cNvGraphicFramePr>
            <a:graphicFrameLocks noGrp="1"/>
          </p:cNvGraphicFramePr>
          <p:nvPr/>
        </p:nvGraphicFramePr>
        <p:xfrm>
          <a:off x="179512" y="1268761"/>
          <a:ext cx="8784975" cy="5348955"/>
        </p:xfrm>
        <a:graphic>
          <a:graphicData uri="http://schemas.openxmlformats.org/drawingml/2006/table">
            <a:tbl>
              <a:tblPr firstRow="1" bandRow="1">
                <a:tableStyleId>{5C22544A-7EE6-4342-B048-85BDC9FD1C3A}</a:tableStyleId>
              </a:tblPr>
              <a:tblGrid>
                <a:gridCol w="2928325"/>
                <a:gridCol w="2928325"/>
                <a:gridCol w="2928325"/>
              </a:tblGrid>
              <a:tr h="436836">
                <a:tc gridSpan="3">
                  <a:txBody>
                    <a:bodyPr/>
                    <a:lstStyle/>
                    <a:p>
                      <a:pPr marL="0" algn="ctr" defTabSz="914400" rtl="0" eaLnBrk="1" latinLnBrk="0" hangingPunct="1"/>
                      <a:r>
                        <a:rPr lang="pl-PL" sz="1800" b="1" kern="1200" dirty="0" smtClean="0">
                          <a:solidFill>
                            <a:schemeClr val="lt1"/>
                          </a:solidFill>
                          <a:latin typeface="+mn-lt"/>
                          <a:ea typeface="+mn-ea"/>
                          <a:cs typeface="+mn-cs"/>
                        </a:rPr>
                        <a:t>Nazwa stanowiska pracy </a:t>
                      </a:r>
                      <a:r>
                        <a:rPr lang="pl-PL" sz="1200" b="1" kern="1200" dirty="0" smtClean="0">
                          <a:solidFill>
                            <a:schemeClr val="lt1"/>
                          </a:solidFill>
                          <a:latin typeface="+mn-lt"/>
                          <a:ea typeface="+mn-ea"/>
                          <a:cs typeface="+mn-cs"/>
                        </a:rPr>
                        <a:t>(MOK</a:t>
                      </a:r>
                      <a:r>
                        <a:rPr lang="pl-PL" sz="1200" b="1" kern="1200" baseline="0" dirty="0" smtClean="0">
                          <a:solidFill>
                            <a:schemeClr val="lt1"/>
                          </a:solidFill>
                          <a:latin typeface="+mn-lt"/>
                          <a:ea typeface="+mn-ea"/>
                          <a:cs typeface="+mn-cs"/>
                        </a:rPr>
                        <a:t> / kinoteatr „Polonez” / radio RSC / klub „Konstancja”)</a:t>
                      </a:r>
                      <a:endParaRPr lang="pl-PL" sz="1800" b="1" kern="1200" dirty="0" smtClean="0">
                        <a:solidFill>
                          <a:schemeClr val="lt1"/>
                        </a:solidFill>
                        <a:latin typeface="+mn-lt"/>
                        <a:ea typeface="+mn-ea"/>
                        <a:cs typeface="+mn-cs"/>
                      </a:endParaRPr>
                    </a:p>
                  </a:txBody>
                  <a:tcPr/>
                </a:tc>
                <a:tc hMerge="1">
                  <a:txBody>
                    <a:bodyPr/>
                    <a:lstStyle/>
                    <a:p>
                      <a:endParaRPr lang="pl-PL" dirty="0"/>
                    </a:p>
                  </a:txBody>
                  <a:tcPr/>
                </a:tc>
                <a:tc hMerge="1">
                  <a:txBody>
                    <a:bodyPr/>
                    <a:lstStyle/>
                    <a:p>
                      <a:endParaRPr lang="pl-PL" dirty="0"/>
                    </a:p>
                  </a:txBody>
                  <a:tcPr/>
                </a:tc>
              </a:tr>
              <a:tr h="465689">
                <a:tc>
                  <a:txBody>
                    <a:bodyPr/>
                    <a:lstStyle/>
                    <a:p>
                      <a:pPr marL="0" algn="l" defTabSz="914400" rtl="0" eaLnBrk="1" latinLnBrk="0" hangingPunct="1"/>
                      <a:r>
                        <a:rPr lang="pl-PL" sz="1200" b="1" kern="1200" dirty="0" smtClean="0">
                          <a:solidFill>
                            <a:schemeClr val="tx2"/>
                          </a:solidFill>
                          <a:latin typeface="+mn-lt"/>
                          <a:ea typeface="+mn-ea"/>
                          <a:cs typeface="+mn-cs"/>
                        </a:rPr>
                        <a:t>Dyrektor </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obsługi i konserwacji urządzeń, operator filmowy</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 na 1/2 etatu</a:t>
                      </a: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Z-ca</a:t>
                      </a:r>
                      <a:r>
                        <a:rPr lang="pl-PL" sz="1200" b="1" kern="1200" baseline="0" dirty="0" smtClean="0">
                          <a:solidFill>
                            <a:schemeClr val="tx2"/>
                          </a:solidFill>
                          <a:latin typeface="+mn-lt"/>
                          <a:ea typeface="+mn-ea"/>
                          <a:cs typeface="+mn-cs"/>
                        </a:rPr>
                        <a:t> dyrektora (MOK, </a:t>
                      </a:r>
                      <a:r>
                        <a:rPr lang="pl-PL" sz="1200" b="1" kern="1200" baseline="0" dirty="0" smtClean="0">
                          <a:solidFill>
                            <a:srgbClr val="FF0000"/>
                          </a:solidFill>
                          <a:latin typeface="+mn-lt"/>
                          <a:ea typeface="+mn-ea"/>
                          <a:cs typeface="+mn-cs"/>
                        </a:rPr>
                        <a:t>kinoteatr</a:t>
                      </a:r>
                      <a:r>
                        <a:rPr lang="pl-PL" sz="1200" b="1" kern="1200" baseline="0" dirty="0" smtClean="0">
                          <a:solidFill>
                            <a:schemeClr val="tx2"/>
                          </a:solidFill>
                          <a:latin typeface="+mn-lt"/>
                          <a:ea typeface="+mn-ea"/>
                          <a:cs typeface="+mn-cs"/>
                        </a:rPr>
                        <a:t>)</a:t>
                      </a:r>
                      <a:endParaRPr lang="pl-PL" sz="1200" b="1" kern="1200" dirty="0" smtClean="0">
                        <a:solidFill>
                          <a:schemeClr val="tx2"/>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Sprzątaczka</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 na 1/2 etatu</a:t>
                      </a: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Główny księgowy </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Sprzątaczka</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montażu</a:t>
                      </a:r>
                      <a:r>
                        <a:rPr lang="pl-PL" sz="1200" b="1" kern="1200" baseline="0" dirty="0" smtClean="0">
                          <a:solidFill>
                            <a:schemeClr val="tx2"/>
                          </a:solidFill>
                          <a:latin typeface="+mn-lt"/>
                          <a:ea typeface="+mn-ea"/>
                          <a:cs typeface="+mn-cs"/>
                        </a:rPr>
                        <a:t> na 3/4  etatu</a:t>
                      </a:r>
                      <a:endParaRPr lang="pl-PL" sz="1200" b="1" kern="1200" dirty="0" smtClean="0">
                        <a:solidFill>
                          <a:schemeClr val="tx2"/>
                        </a:solidFill>
                        <a:latin typeface="+mn-lt"/>
                        <a:ea typeface="+mn-ea"/>
                        <a:cs typeface="+mn-cs"/>
                      </a:endParaRP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Starszy księgowy</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Sprzątaczka</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Redaktor techniczny, serwis naprawczy</a:t>
                      </a: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Główny instruktor filmowy</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Redaktor</a:t>
                      </a:r>
                      <a:r>
                        <a:rPr lang="pl-PL" sz="1200" b="1" kern="1200" baseline="0" dirty="0" smtClean="0">
                          <a:solidFill>
                            <a:schemeClr val="tx2"/>
                          </a:solidFill>
                          <a:latin typeface="+mn-lt"/>
                          <a:ea typeface="+mn-ea"/>
                          <a:cs typeface="+mn-cs"/>
                        </a:rPr>
                        <a:t> naczelny</a:t>
                      </a:r>
                      <a:endParaRPr lang="pl-PL" sz="1200" b="1" kern="1200" dirty="0" smtClean="0">
                        <a:solidFill>
                          <a:schemeClr val="tx2"/>
                        </a:solidFill>
                        <a:latin typeface="+mn-lt"/>
                        <a:ea typeface="+mn-ea"/>
                        <a:cs typeface="+mn-cs"/>
                      </a:endParaRP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obsługi i konserwacji urządzeń</a:t>
                      </a: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Starszy instruktor filmowy</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Redaktor muzyczny</a:t>
                      </a:r>
                      <a:r>
                        <a:rPr lang="pl-PL" sz="1200" b="1" kern="1200" baseline="0" dirty="0" smtClean="0">
                          <a:solidFill>
                            <a:schemeClr val="tx2"/>
                          </a:solidFill>
                          <a:latin typeface="+mn-lt"/>
                          <a:ea typeface="+mn-ea"/>
                          <a:cs typeface="+mn-cs"/>
                        </a:rPr>
                        <a:t> na 1/2 etatu</a:t>
                      </a:r>
                      <a:endParaRPr lang="pl-PL" sz="1200" b="1" kern="1200" dirty="0" smtClean="0">
                        <a:solidFill>
                          <a:schemeClr val="tx2"/>
                        </a:solidFill>
                        <a:latin typeface="+mn-lt"/>
                        <a:ea typeface="+mn-ea"/>
                        <a:cs typeface="+mn-cs"/>
                      </a:endParaRP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marketingu i reklamy</a:t>
                      </a:r>
                    </a:p>
                  </a:txBody>
                  <a:tcPr>
                    <a:solidFill>
                      <a:schemeClr val="accent3">
                        <a:lumMod val="60000"/>
                        <a:lumOff val="4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Specjalista</a:t>
                      </a:r>
                      <a:r>
                        <a:rPr lang="pl-PL" sz="1200" b="1" kern="1200" baseline="0" dirty="0" smtClean="0">
                          <a:solidFill>
                            <a:schemeClr val="tx2"/>
                          </a:solidFill>
                          <a:latin typeface="+mn-lt"/>
                          <a:ea typeface="+mn-ea"/>
                          <a:cs typeface="+mn-cs"/>
                        </a:rPr>
                        <a:t> (kasjer biletowy)</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a:t>
                      </a: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marketingu i reklamy</a:t>
                      </a:r>
                    </a:p>
                  </a:txBody>
                  <a:tcPr>
                    <a:solidFill>
                      <a:schemeClr val="accent3">
                        <a:lumMod val="60000"/>
                        <a:lumOff val="40000"/>
                      </a:schemeClr>
                    </a:solidFill>
                  </a:tcPr>
                </a:tc>
              </a:tr>
              <a:tr h="465689">
                <a:tc>
                  <a:txBody>
                    <a:bodyPr/>
                    <a:lstStyle/>
                    <a:p>
                      <a:pPr marL="0" algn="l" defTabSz="914400" rtl="0" eaLnBrk="1" latinLnBrk="0" hangingPunct="1"/>
                      <a:r>
                        <a:rPr lang="pl-PL" sz="1200" b="1" kern="1200" dirty="0" smtClean="0">
                          <a:solidFill>
                            <a:schemeClr val="tx2"/>
                          </a:solidFill>
                          <a:latin typeface="+mn-lt"/>
                          <a:ea typeface="+mn-ea"/>
                          <a:cs typeface="+mn-cs"/>
                        </a:rPr>
                        <a:t>Specjalista (</a:t>
                      </a:r>
                      <a:r>
                        <a:rPr lang="pl-PL" sz="1200" b="1" kern="1200" dirty="0" smtClean="0">
                          <a:solidFill>
                            <a:srgbClr val="FF0000"/>
                          </a:solidFill>
                          <a:latin typeface="+mn-lt"/>
                          <a:ea typeface="+mn-ea"/>
                          <a:cs typeface="+mn-cs"/>
                        </a:rPr>
                        <a:t>kadry</a:t>
                      </a:r>
                      <a:r>
                        <a:rPr lang="pl-PL" sz="1200" b="1" kern="1200" baseline="0" dirty="0" smtClean="0">
                          <a:solidFill>
                            <a:schemeClr val="tx2"/>
                          </a:solidFill>
                          <a:latin typeface="+mn-lt"/>
                          <a:ea typeface="+mn-ea"/>
                          <a:cs typeface="+mn-cs"/>
                        </a:rPr>
                        <a:t>, kasjer biletowy) na 3/4 etatu</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a:t>
                      </a: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ds. muzyki,</a:t>
                      </a:r>
                      <a:r>
                        <a:rPr lang="pl-PL" sz="1200" b="1" kern="1200" baseline="0" dirty="0" smtClean="0">
                          <a:solidFill>
                            <a:schemeClr val="tx2"/>
                          </a:solidFill>
                          <a:latin typeface="+mn-lt"/>
                          <a:ea typeface="+mn-ea"/>
                          <a:cs typeface="+mn-cs"/>
                        </a:rPr>
                        <a:t> nauczyciel muzyki</a:t>
                      </a:r>
                      <a:endParaRPr lang="pl-PL" sz="1200" b="1" kern="1200" dirty="0" smtClean="0">
                        <a:solidFill>
                          <a:schemeClr val="tx2"/>
                        </a:solidFill>
                        <a:latin typeface="+mn-lt"/>
                        <a:ea typeface="+mn-ea"/>
                        <a:cs typeface="+mn-cs"/>
                      </a:endParaRPr>
                    </a:p>
                  </a:txBody>
                  <a:tcPr>
                    <a:solidFill>
                      <a:schemeClr val="tx2">
                        <a:lumMod val="40000"/>
                        <a:lumOff val="6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Starszy referent (kasjer</a:t>
                      </a:r>
                      <a:r>
                        <a:rPr lang="pl-PL" sz="1200" b="1" kern="1200" baseline="0" dirty="0" smtClean="0">
                          <a:solidFill>
                            <a:schemeClr val="tx2"/>
                          </a:solidFill>
                          <a:latin typeface="+mn-lt"/>
                          <a:ea typeface="+mn-ea"/>
                          <a:cs typeface="+mn-cs"/>
                        </a:rPr>
                        <a:t> biletowy)</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a:t>
                      </a: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plastyk</a:t>
                      </a:r>
                      <a:r>
                        <a:rPr lang="pl-PL" sz="1200" b="1" kern="1200" baseline="0" dirty="0" smtClean="0">
                          <a:solidFill>
                            <a:schemeClr val="tx2"/>
                          </a:solidFill>
                          <a:latin typeface="+mn-lt"/>
                          <a:ea typeface="+mn-ea"/>
                          <a:cs typeface="+mn-cs"/>
                        </a:rPr>
                        <a:t> na 1/2 etatu</a:t>
                      </a:r>
                      <a:endParaRPr lang="pl-PL" sz="1200" b="1" kern="1200" dirty="0" smtClean="0">
                        <a:solidFill>
                          <a:schemeClr val="tx2"/>
                        </a:solidFill>
                        <a:latin typeface="+mn-lt"/>
                        <a:ea typeface="+mn-ea"/>
                        <a:cs typeface="+mn-cs"/>
                      </a:endParaRPr>
                    </a:p>
                  </a:txBody>
                  <a:tcPr>
                    <a:solidFill>
                      <a:schemeClr val="tx2">
                        <a:lumMod val="40000"/>
                        <a:lumOff val="60000"/>
                      </a:schemeClr>
                    </a:solidFill>
                  </a:tcPr>
                </a:tc>
              </a:tr>
              <a:tr h="436836">
                <a:tc>
                  <a:txBody>
                    <a:bodyPr/>
                    <a:lstStyle/>
                    <a:p>
                      <a:pPr marL="0" algn="l" defTabSz="914400" rtl="0" eaLnBrk="1" latinLnBrk="0" hangingPunct="1"/>
                      <a:r>
                        <a:rPr lang="pl-PL" sz="1200" b="1" kern="1200" dirty="0" smtClean="0">
                          <a:solidFill>
                            <a:schemeClr val="tx2"/>
                          </a:solidFill>
                          <a:latin typeface="+mn-lt"/>
                          <a:ea typeface="+mn-ea"/>
                          <a:cs typeface="+mn-cs"/>
                        </a:rPr>
                        <a:t>Operator filmowy</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Dziennikarz na 3/4 etatu</a:t>
                      </a:r>
                    </a:p>
                  </a:txBody>
                  <a:tcPr>
                    <a:solidFill>
                      <a:schemeClr val="accent3">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Sprzątaczka na</a:t>
                      </a:r>
                      <a:r>
                        <a:rPr lang="pl-PL" sz="1200" b="1" kern="1200" baseline="0" dirty="0" smtClean="0">
                          <a:solidFill>
                            <a:schemeClr val="tx2"/>
                          </a:solidFill>
                          <a:latin typeface="+mn-lt"/>
                          <a:ea typeface="+mn-ea"/>
                          <a:cs typeface="+mn-cs"/>
                        </a:rPr>
                        <a:t> 1/2  etatu</a:t>
                      </a:r>
                      <a:endParaRPr lang="pl-PL" sz="1200" b="1" kern="1200" dirty="0" smtClean="0">
                        <a:solidFill>
                          <a:schemeClr val="tx2"/>
                        </a:solidFill>
                        <a:latin typeface="+mn-lt"/>
                        <a:ea typeface="+mn-ea"/>
                        <a:cs typeface="+mn-cs"/>
                      </a:endParaRPr>
                    </a:p>
                  </a:txBody>
                  <a:tcPr>
                    <a:solidFill>
                      <a:schemeClr val="tx2">
                        <a:lumMod val="40000"/>
                        <a:lumOff val="60000"/>
                      </a:schemeClr>
                    </a:solidFill>
                  </a:tcPr>
                </a:tc>
              </a:tr>
              <a:tr h="465689">
                <a:tc>
                  <a:txBody>
                    <a:bodyPr/>
                    <a:lstStyle/>
                    <a:p>
                      <a:pPr marL="0" algn="l" defTabSz="914400" rtl="0" eaLnBrk="1" latinLnBrk="0" hangingPunct="1"/>
                      <a:r>
                        <a:rPr lang="pl-PL" sz="1200" b="1" kern="1200" dirty="0" smtClean="0">
                          <a:solidFill>
                            <a:schemeClr val="tx2"/>
                          </a:solidFill>
                          <a:latin typeface="+mn-lt"/>
                          <a:ea typeface="+mn-ea"/>
                          <a:cs typeface="+mn-cs"/>
                        </a:rPr>
                        <a:t>Specjalista informatyk, operator filmowy</a:t>
                      </a:r>
                    </a:p>
                  </a:txBody>
                  <a:tcPr>
                    <a:solidFill>
                      <a:schemeClr val="accent5">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2"/>
                          </a:solidFill>
                          <a:latin typeface="+mn-lt"/>
                          <a:ea typeface="+mn-ea"/>
                          <a:cs typeface="+mn-cs"/>
                        </a:rPr>
                        <a:t>Dziennikarz na 3/4 etatu</a:t>
                      </a:r>
                    </a:p>
                    <a:p>
                      <a:pPr marL="0" algn="l" defTabSz="914400" rtl="0" eaLnBrk="1" latinLnBrk="0" hangingPunct="1"/>
                      <a:endParaRPr lang="pl-PL" sz="1200" b="1" kern="1200" dirty="0" smtClean="0">
                        <a:solidFill>
                          <a:schemeClr val="tx2"/>
                        </a:solidFill>
                        <a:latin typeface="+mn-lt"/>
                        <a:ea typeface="+mn-ea"/>
                        <a:cs typeface="+mn-cs"/>
                      </a:endParaRPr>
                    </a:p>
                  </a:txBody>
                  <a:tcPr>
                    <a:solidFill>
                      <a:schemeClr val="accent3">
                        <a:lumMod val="60000"/>
                        <a:lumOff val="40000"/>
                      </a:schemeClr>
                    </a:solidFill>
                  </a:tcPr>
                </a:tc>
                <a:tc>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83 793,59 zł miesięcznie</a:t>
                      </a:r>
                    </a:p>
                  </a:txBody>
                  <a:tcPr>
                    <a:solidFill>
                      <a:srgbClr val="CCFF33"/>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3408"/>
            <a:ext cx="8229600" cy="880120"/>
          </a:xfrm>
        </p:spPr>
        <p:txBody>
          <a:bodyPr/>
          <a:lstStyle/>
          <a:p>
            <a:pPr algn="l"/>
            <a:r>
              <a:rPr lang="pl-PL" sz="2400" b="1" dirty="0" smtClean="0">
                <a:solidFill>
                  <a:schemeClr val="tx2">
                    <a:lumMod val="50000"/>
                  </a:schemeClr>
                </a:solidFill>
              </a:rPr>
              <a:t>                                       Analiza zatrudnienia (3)</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ctr">
              <a:lnSpc>
                <a:spcPct val="110000"/>
              </a:lnSpc>
              <a:buNone/>
            </a:pPr>
            <a:r>
              <a:rPr lang="pl-PL" sz="1800" b="1" dirty="0" smtClean="0">
                <a:solidFill>
                  <a:schemeClr val="tx2"/>
                </a:solidFill>
                <a:latin typeface="Calibri" pitchFamily="34" charset="0"/>
              </a:rPr>
              <a:t>Zatrudnienie w MCK w czerwcu 2012 roku</a:t>
            </a:r>
          </a:p>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836712"/>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7" name="Tabela 6"/>
          <p:cNvGraphicFramePr>
            <a:graphicFrameLocks noGrp="1"/>
          </p:cNvGraphicFramePr>
          <p:nvPr/>
        </p:nvGraphicFramePr>
        <p:xfrm>
          <a:off x="179512" y="1268761"/>
          <a:ext cx="8784975" cy="5400599"/>
        </p:xfrm>
        <a:graphic>
          <a:graphicData uri="http://schemas.openxmlformats.org/drawingml/2006/table">
            <a:tbl>
              <a:tblPr firstRow="1" bandRow="1">
                <a:tableStyleId>{5C22544A-7EE6-4342-B048-85BDC9FD1C3A}</a:tableStyleId>
              </a:tblPr>
              <a:tblGrid>
                <a:gridCol w="2928325"/>
                <a:gridCol w="2928325"/>
                <a:gridCol w="2928325"/>
              </a:tblGrid>
              <a:tr h="481255">
                <a:tc gridSpan="3">
                  <a:txBody>
                    <a:bodyPr/>
                    <a:lstStyle/>
                    <a:p>
                      <a:pPr marL="0" algn="ctr" defTabSz="914400" rtl="0" eaLnBrk="1" latinLnBrk="0" hangingPunct="1"/>
                      <a:r>
                        <a:rPr lang="pl-PL" sz="1800" b="1" kern="1200" dirty="0" smtClean="0">
                          <a:solidFill>
                            <a:schemeClr val="lt1"/>
                          </a:solidFill>
                          <a:latin typeface="+mn-lt"/>
                          <a:ea typeface="+mn-ea"/>
                          <a:cs typeface="+mn-cs"/>
                        </a:rPr>
                        <a:t>Nazwa stanowiska pracy </a:t>
                      </a:r>
                      <a:r>
                        <a:rPr lang="pl-PL" sz="1200" b="1" kern="1200" dirty="0" smtClean="0">
                          <a:solidFill>
                            <a:schemeClr val="lt1"/>
                          </a:solidFill>
                          <a:latin typeface="+mn-lt"/>
                          <a:ea typeface="+mn-ea"/>
                          <a:cs typeface="+mn-cs"/>
                        </a:rPr>
                        <a:t>(księgowość</a:t>
                      </a:r>
                      <a:r>
                        <a:rPr lang="pl-PL" sz="1200" b="1" kern="1200" baseline="0" dirty="0" smtClean="0">
                          <a:solidFill>
                            <a:schemeClr val="lt1"/>
                          </a:solidFill>
                          <a:latin typeface="+mn-lt"/>
                          <a:ea typeface="+mn-ea"/>
                          <a:cs typeface="+mn-cs"/>
                        </a:rPr>
                        <a:t>, kadry, administracja / MCK / RATP)</a:t>
                      </a:r>
                      <a:endParaRPr lang="pl-PL" sz="1800" b="1" kern="1200" dirty="0" smtClean="0">
                        <a:solidFill>
                          <a:schemeClr val="lt1"/>
                        </a:solidFill>
                        <a:latin typeface="+mn-lt"/>
                        <a:ea typeface="+mn-ea"/>
                        <a:cs typeface="+mn-cs"/>
                      </a:endParaRPr>
                    </a:p>
                  </a:txBody>
                  <a:tcPr/>
                </a:tc>
                <a:tc hMerge="1">
                  <a:txBody>
                    <a:bodyPr/>
                    <a:lstStyle/>
                    <a:p>
                      <a:endParaRPr lang="pl-PL" dirty="0"/>
                    </a:p>
                  </a:txBody>
                  <a:tcPr/>
                </a:tc>
                <a:tc hMerge="1">
                  <a:txBody>
                    <a:bodyPr/>
                    <a:lstStyle/>
                    <a:p>
                      <a:endParaRPr lang="pl-PL" dirty="0"/>
                    </a:p>
                  </a:txBody>
                  <a:tcPr/>
                </a:tc>
              </a:tr>
              <a:tr h="513042">
                <a:tc>
                  <a:txBody>
                    <a:bodyPr/>
                    <a:lstStyle/>
                    <a:p>
                      <a:pPr marL="0" algn="l" defTabSz="914400" rtl="0" eaLnBrk="1" latinLnBrk="0" hangingPunct="1"/>
                      <a:r>
                        <a:rPr lang="pl-PL" sz="1200" b="1" kern="1200" dirty="0" smtClean="0">
                          <a:solidFill>
                            <a:schemeClr val="tx2"/>
                          </a:solidFill>
                          <a:latin typeface="+mn-lt"/>
                          <a:ea typeface="+mn-ea"/>
                          <a:cs typeface="+mn-cs"/>
                        </a:rPr>
                        <a:t>Dyrektor </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ds. tańca</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Starsza woźna – sprzątaczka </a:t>
                      </a:r>
                    </a:p>
                  </a:txBody>
                  <a:tcPr>
                    <a:solidFill>
                      <a:schemeClr val="accent5">
                        <a:lumMod val="60000"/>
                        <a:lumOff val="40000"/>
                      </a:schemeClr>
                    </a:solidFill>
                  </a:tcPr>
                </a:tc>
              </a:tr>
              <a:tr h="503689">
                <a:tc>
                  <a:txBody>
                    <a:bodyPr/>
                    <a:lstStyle/>
                    <a:p>
                      <a:pPr marL="0" algn="l" defTabSz="914400" rtl="0" eaLnBrk="1" latinLnBrk="0" hangingPunct="1"/>
                      <a:r>
                        <a:rPr lang="pl-PL" sz="1200" b="1" kern="1200" dirty="0" smtClean="0">
                          <a:solidFill>
                            <a:schemeClr val="tx2"/>
                          </a:solidFill>
                          <a:latin typeface="+mn-lt"/>
                          <a:ea typeface="+mn-ea"/>
                          <a:cs typeface="+mn-cs"/>
                        </a:rPr>
                        <a:t>Główny księgowy</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ds. filmu</a:t>
                      </a:r>
                      <a:r>
                        <a:rPr lang="pl-PL" sz="1200" b="1" kern="1200" baseline="0" dirty="0" smtClean="0">
                          <a:solidFill>
                            <a:schemeClr val="tx2"/>
                          </a:solidFill>
                          <a:latin typeface="+mn-lt"/>
                          <a:ea typeface="+mn-ea"/>
                          <a:cs typeface="+mn-cs"/>
                        </a:rPr>
                        <a:t> i imprez muzycznych</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Starsza woźna – sprzątaczka</a:t>
                      </a:r>
                      <a:r>
                        <a:rPr lang="pl-PL" sz="1200" b="1" kern="1200" baseline="0" dirty="0" smtClean="0">
                          <a:solidFill>
                            <a:schemeClr val="tx2"/>
                          </a:solidFill>
                          <a:latin typeface="+mn-lt"/>
                          <a:ea typeface="+mn-ea"/>
                          <a:cs typeface="+mn-cs"/>
                        </a:rPr>
                        <a:t> </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r>
              <a:tr h="481255">
                <a:tc>
                  <a:txBody>
                    <a:bodyPr/>
                    <a:lstStyle/>
                    <a:p>
                      <a:pPr marL="0" algn="l" defTabSz="914400" rtl="0" eaLnBrk="1" latinLnBrk="0" hangingPunct="1"/>
                      <a:r>
                        <a:rPr lang="pl-PL" sz="1200" b="1" kern="1200" dirty="0" smtClean="0">
                          <a:solidFill>
                            <a:schemeClr val="tx2"/>
                          </a:solidFill>
                          <a:latin typeface="+mn-lt"/>
                          <a:ea typeface="+mn-ea"/>
                          <a:cs typeface="+mn-cs"/>
                        </a:rPr>
                        <a:t>Starszy księgowy</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Starszy specjalista</a:t>
                      </a:r>
                      <a:r>
                        <a:rPr lang="pl-PL" sz="1200" b="1" kern="1200" baseline="0" dirty="0" smtClean="0">
                          <a:solidFill>
                            <a:schemeClr val="tx2"/>
                          </a:solidFill>
                          <a:latin typeface="+mn-lt"/>
                          <a:ea typeface="+mn-ea"/>
                          <a:cs typeface="+mn-cs"/>
                        </a:rPr>
                        <a:t> ds. plastyki</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Pracownik gospodarczy </a:t>
                      </a:r>
                    </a:p>
                  </a:txBody>
                  <a:tcPr>
                    <a:solidFill>
                      <a:schemeClr val="accent5">
                        <a:lumMod val="60000"/>
                        <a:lumOff val="40000"/>
                      </a:schemeClr>
                    </a:solidFill>
                  </a:tcPr>
                </a:tc>
              </a:tr>
              <a:tr h="481255">
                <a:tc>
                  <a:txBody>
                    <a:bodyPr/>
                    <a:lstStyle/>
                    <a:p>
                      <a:pPr marL="0" algn="l" defTabSz="914400" rtl="0" eaLnBrk="1" latinLnBrk="0" hangingPunct="1"/>
                      <a:r>
                        <a:rPr lang="pl-PL" sz="1200" b="1" kern="1200" dirty="0" smtClean="0">
                          <a:solidFill>
                            <a:schemeClr val="tx2"/>
                          </a:solidFill>
                          <a:latin typeface="+mn-lt"/>
                          <a:ea typeface="+mn-ea"/>
                          <a:cs typeface="+mn-cs"/>
                        </a:rPr>
                        <a:t>Księgowy – kasjer</a:t>
                      </a:r>
                      <a:r>
                        <a:rPr lang="pl-PL" sz="1200" b="1" kern="1200" baseline="0" dirty="0" smtClean="0">
                          <a:solidFill>
                            <a:schemeClr val="tx2"/>
                          </a:solidFill>
                          <a:latin typeface="+mn-lt"/>
                          <a:ea typeface="+mn-ea"/>
                          <a:cs typeface="+mn-cs"/>
                        </a:rPr>
                        <a:t> na 1/2 etatu</a:t>
                      </a:r>
                      <a:endParaRPr lang="pl-PL" sz="1200" b="1" kern="1200" dirty="0" smtClean="0">
                        <a:solidFill>
                          <a:schemeClr val="tx2"/>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ds. plastyki</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Pracownik</a:t>
                      </a:r>
                      <a:r>
                        <a:rPr lang="pl-PL" sz="1200" b="1" kern="1200" baseline="0" dirty="0" smtClean="0">
                          <a:solidFill>
                            <a:schemeClr val="tx2"/>
                          </a:solidFill>
                          <a:latin typeface="+mn-lt"/>
                          <a:ea typeface="+mn-ea"/>
                          <a:cs typeface="+mn-cs"/>
                        </a:rPr>
                        <a:t> gospodarczy na 1/2  etatu</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r>
              <a:tr h="503689">
                <a:tc>
                  <a:txBody>
                    <a:bodyPr/>
                    <a:lstStyle/>
                    <a:p>
                      <a:pPr marL="0" algn="l" defTabSz="914400" rtl="0" eaLnBrk="1" latinLnBrk="0" hangingPunct="1"/>
                      <a:r>
                        <a:rPr lang="pl-PL" sz="1200" b="1" kern="1200" dirty="0" smtClean="0">
                          <a:solidFill>
                            <a:schemeClr val="tx2"/>
                          </a:solidFill>
                          <a:latin typeface="+mn-lt"/>
                          <a:ea typeface="+mn-ea"/>
                          <a:cs typeface="+mn-cs"/>
                        </a:rPr>
                        <a:t>Specjalista ds. organizacyjnych, kadrowych i socjalnych</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Instruktor plastyki na 1/3</a:t>
                      </a:r>
                      <a:r>
                        <a:rPr lang="pl-PL" sz="1200" b="1" kern="1200" baseline="0" dirty="0" smtClean="0">
                          <a:solidFill>
                            <a:schemeClr val="tx2"/>
                          </a:solidFill>
                          <a:latin typeface="+mn-lt"/>
                          <a:ea typeface="+mn-ea"/>
                          <a:cs typeface="+mn-cs"/>
                        </a:rPr>
                        <a:t> etatu</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Kierownik RATP</a:t>
                      </a:r>
                    </a:p>
                  </a:txBody>
                  <a:tcPr>
                    <a:solidFill>
                      <a:schemeClr val="accent3">
                        <a:lumMod val="60000"/>
                        <a:lumOff val="40000"/>
                      </a:schemeClr>
                    </a:solidFill>
                  </a:tcPr>
                </a:tc>
              </a:tr>
              <a:tr h="705165">
                <a:tc>
                  <a:txBody>
                    <a:bodyPr/>
                    <a:lstStyle/>
                    <a:p>
                      <a:pPr marL="0" algn="l" defTabSz="914400" rtl="0" eaLnBrk="1" latinLnBrk="0" hangingPunct="1"/>
                      <a:r>
                        <a:rPr lang="pl-PL" sz="1200" b="1" kern="1200" dirty="0" smtClean="0">
                          <a:solidFill>
                            <a:schemeClr val="tx2"/>
                          </a:solidFill>
                          <a:latin typeface="+mn-lt"/>
                          <a:ea typeface="+mn-ea"/>
                          <a:cs typeface="+mn-cs"/>
                        </a:rPr>
                        <a:t>Referent ds. administracyjno-biurowych (praca</a:t>
                      </a:r>
                      <a:r>
                        <a:rPr lang="pl-PL" sz="1200" b="1" kern="1200" baseline="0" dirty="0" smtClean="0">
                          <a:solidFill>
                            <a:schemeClr val="tx2"/>
                          </a:solidFill>
                          <a:latin typeface="+mn-lt"/>
                          <a:ea typeface="+mn-ea"/>
                          <a:cs typeface="+mn-cs"/>
                        </a:rPr>
                        <a:t> na zastępstwo)</a:t>
                      </a:r>
                      <a:endParaRPr lang="pl-PL" sz="1200" b="1" kern="1200" dirty="0" smtClean="0">
                        <a:solidFill>
                          <a:schemeClr val="tx2"/>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a:t>
                      </a:r>
                      <a:r>
                        <a:rPr lang="pl-PL" sz="1200" b="1" kern="1200" baseline="0" dirty="0" smtClean="0">
                          <a:solidFill>
                            <a:schemeClr val="tx2"/>
                          </a:solidFill>
                          <a:latin typeface="+mn-lt"/>
                          <a:ea typeface="+mn-ea"/>
                          <a:cs typeface="+mn-cs"/>
                        </a:rPr>
                        <a:t> ds. obsługi i konserwacji urządzeń oświetleniowych, audiowizualnych i BHP</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Referent ds. informacji kulturalnej RATP</a:t>
                      </a:r>
                    </a:p>
                  </a:txBody>
                  <a:tcPr>
                    <a:solidFill>
                      <a:schemeClr val="accent3">
                        <a:lumMod val="60000"/>
                        <a:lumOff val="40000"/>
                      </a:schemeClr>
                    </a:solidFill>
                  </a:tcPr>
                </a:tc>
              </a:tr>
              <a:tr h="705165">
                <a:tc>
                  <a:txBody>
                    <a:bodyPr/>
                    <a:lstStyle/>
                    <a:p>
                      <a:pPr marL="0" algn="l" defTabSz="914400" rtl="0" eaLnBrk="1" latinLnBrk="0" hangingPunct="1"/>
                      <a:r>
                        <a:rPr lang="pl-PL" sz="1200" b="1" kern="1200" dirty="0" smtClean="0">
                          <a:solidFill>
                            <a:schemeClr val="tx2"/>
                          </a:solidFill>
                          <a:latin typeface="+mn-lt"/>
                          <a:ea typeface="+mn-ea"/>
                          <a:cs typeface="+mn-cs"/>
                        </a:rPr>
                        <a:t>Główny instruktor kursów pełniący funkcję kierownika działu impresaryjno-promocyjnego</a:t>
                      </a: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obsługi</a:t>
                      </a:r>
                      <a:r>
                        <a:rPr lang="pl-PL" sz="1200" b="1" kern="1200" baseline="0" dirty="0" smtClean="0">
                          <a:solidFill>
                            <a:schemeClr val="tx2"/>
                          </a:solidFill>
                          <a:latin typeface="+mn-lt"/>
                          <a:ea typeface="+mn-ea"/>
                          <a:cs typeface="+mn-cs"/>
                        </a:rPr>
                        <a:t> i konserwacji urządzeń oświetleniowych</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Informatyk – grafik komputerowy</a:t>
                      </a:r>
                    </a:p>
                  </a:txBody>
                  <a:tcPr>
                    <a:solidFill>
                      <a:schemeClr val="accent3">
                        <a:lumMod val="60000"/>
                        <a:lumOff val="40000"/>
                      </a:schemeClr>
                    </a:solidFill>
                  </a:tcPr>
                </a:tc>
              </a:tr>
              <a:tr h="513042">
                <a:tc>
                  <a:txBody>
                    <a:bodyPr/>
                    <a:lstStyle/>
                    <a:p>
                      <a:pPr marL="0" algn="l" defTabSz="914400" rtl="0" eaLnBrk="1" latinLnBrk="0" hangingPunct="1"/>
                      <a:r>
                        <a:rPr lang="pl-PL" sz="1200" b="1" kern="1200" dirty="0" smtClean="0">
                          <a:solidFill>
                            <a:schemeClr val="tx2"/>
                          </a:solidFill>
                          <a:latin typeface="+mn-lt"/>
                          <a:ea typeface="+mn-ea"/>
                          <a:cs typeface="+mn-cs"/>
                        </a:rPr>
                        <a:t>Główny instruktor</a:t>
                      </a:r>
                      <a:r>
                        <a:rPr lang="pl-PL" sz="1200" b="1" kern="1200" baseline="0" dirty="0" smtClean="0">
                          <a:solidFill>
                            <a:schemeClr val="tx2"/>
                          </a:solidFill>
                          <a:latin typeface="+mn-lt"/>
                          <a:ea typeface="+mn-ea"/>
                          <a:cs typeface="+mn-cs"/>
                        </a:rPr>
                        <a:t> kursów ds. edukacji kulturalnej i informacji</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urządzeń elektroakustycznych</a:t>
                      </a:r>
                      <a:r>
                        <a:rPr lang="pl-PL" sz="1200" b="1" kern="1200" baseline="0" dirty="0" smtClean="0">
                          <a:solidFill>
                            <a:schemeClr val="tx2"/>
                          </a:solidFill>
                          <a:latin typeface="+mn-lt"/>
                          <a:ea typeface="+mn-ea"/>
                          <a:cs typeface="+mn-cs"/>
                        </a:rPr>
                        <a:t> i komputerowych</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rowSpan="2">
                  <a:txBody>
                    <a:bodyPr/>
                    <a:lstStyle/>
                    <a:p>
                      <a:pPr marL="0" algn="ctr" defTabSz="914400" rtl="0" eaLnBrk="1" latinLnBrk="0" hangingPunct="1"/>
                      <a:r>
                        <a:rPr lang="pl-PL" sz="1400" b="1" kern="1200" dirty="0" smtClean="0">
                          <a:solidFill>
                            <a:schemeClr val="tx1">
                              <a:lumMod val="95000"/>
                              <a:lumOff val="5000"/>
                            </a:schemeClr>
                          </a:solidFill>
                          <a:latin typeface="+mn-lt"/>
                          <a:ea typeface="+mn-ea"/>
                          <a:cs typeface="+mn-cs"/>
                        </a:rPr>
                        <a:t/>
                      </a:r>
                      <a:br>
                        <a:rPr lang="pl-PL" sz="1400" b="1" kern="1200" dirty="0" smtClean="0">
                          <a:solidFill>
                            <a:schemeClr val="tx1">
                              <a:lumMod val="95000"/>
                              <a:lumOff val="5000"/>
                            </a:schemeClr>
                          </a:solidFill>
                          <a:latin typeface="+mn-lt"/>
                          <a:ea typeface="+mn-ea"/>
                          <a:cs typeface="+mn-cs"/>
                        </a:rPr>
                      </a:br>
                      <a:r>
                        <a:rPr lang="pl-PL" sz="1400" b="1" kern="1200" dirty="0" smtClean="0">
                          <a:solidFill>
                            <a:schemeClr val="tx1">
                              <a:lumMod val="95000"/>
                              <a:lumOff val="5000"/>
                            </a:schemeClr>
                          </a:solidFill>
                          <a:latin typeface="+mn-lt"/>
                          <a:ea typeface="+mn-ea"/>
                          <a:cs typeface="+mn-cs"/>
                        </a:rPr>
                        <a:t>62</a:t>
                      </a:r>
                      <a:r>
                        <a:rPr lang="pl-PL" sz="1400" b="1" kern="1200" baseline="0" dirty="0" smtClean="0">
                          <a:solidFill>
                            <a:schemeClr val="tx1">
                              <a:lumMod val="95000"/>
                              <a:lumOff val="5000"/>
                            </a:schemeClr>
                          </a:solidFill>
                          <a:latin typeface="+mn-lt"/>
                          <a:ea typeface="+mn-ea"/>
                          <a:cs typeface="+mn-cs"/>
                        </a:rPr>
                        <a:t> 155,49 zł miesięcznie</a:t>
                      </a:r>
                      <a:endParaRPr lang="pl-PL" sz="1400" b="1" kern="1200" dirty="0" smtClean="0">
                        <a:solidFill>
                          <a:schemeClr val="tx1">
                            <a:lumMod val="95000"/>
                            <a:lumOff val="5000"/>
                          </a:schemeClr>
                        </a:solidFill>
                        <a:latin typeface="+mn-lt"/>
                        <a:ea typeface="+mn-ea"/>
                        <a:cs typeface="+mn-cs"/>
                      </a:endParaRPr>
                    </a:p>
                  </a:txBody>
                  <a:tcPr>
                    <a:solidFill>
                      <a:srgbClr val="CCFF33"/>
                    </a:solidFill>
                  </a:tcPr>
                </a:tc>
              </a:tr>
              <a:tr h="513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2"/>
                          </a:solidFill>
                          <a:latin typeface="+mn-lt"/>
                          <a:ea typeface="+mn-ea"/>
                          <a:cs typeface="+mn-cs"/>
                        </a:rPr>
                        <a:t>Główny instruktor</a:t>
                      </a:r>
                      <a:r>
                        <a:rPr lang="pl-PL" sz="1200" b="1" kern="1200" baseline="0" dirty="0" smtClean="0">
                          <a:solidFill>
                            <a:schemeClr val="tx2"/>
                          </a:solidFill>
                          <a:latin typeface="+mn-lt"/>
                          <a:ea typeface="+mn-ea"/>
                          <a:cs typeface="+mn-cs"/>
                        </a:rPr>
                        <a:t> ds. teatru i żywego słowa</a:t>
                      </a:r>
                      <a:endParaRPr lang="pl-PL" sz="1200" b="1" kern="1200" dirty="0" smtClean="0">
                        <a:solidFill>
                          <a:schemeClr val="tx2"/>
                        </a:solidFill>
                        <a:latin typeface="+mn-lt"/>
                        <a:ea typeface="+mn-ea"/>
                        <a:cs typeface="+mn-cs"/>
                      </a:endParaRPr>
                    </a:p>
                  </a:txBody>
                  <a:tcPr>
                    <a:solidFill>
                      <a:schemeClr val="accent5">
                        <a:lumMod val="60000"/>
                        <a:lumOff val="40000"/>
                      </a:schemeClr>
                    </a:solidFill>
                  </a:tcPr>
                </a:tc>
                <a:tc>
                  <a:txBody>
                    <a:bodyPr/>
                    <a:lstStyle/>
                    <a:p>
                      <a:pPr marL="0" algn="l" defTabSz="914400" rtl="0" eaLnBrk="1" latinLnBrk="0" hangingPunct="1"/>
                      <a:r>
                        <a:rPr lang="pl-PL" sz="1200" b="1" kern="1200" dirty="0" smtClean="0">
                          <a:solidFill>
                            <a:schemeClr val="tx2"/>
                          </a:solidFill>
                          <a:latin typeface="+mn-lt"/>
                          <a:ea typeface="+mn-ea"/>
                          <a:cs typeface="+mn-cs"/>
                        </a:rPr>
                        <a:t>Specjalista ds. zaopatrzenia i transportu – kierowca </a:t>
                      </a:r>
                    </a:p>
                  </a:txBody>
                  <a:tcPr>
                    <a:solidFill>
                      <a:schemeClr val="accent5">
                        <a:lumMod val="60000"/>
                        <a:lumOff val="40000"/>
                      </a:schemeClr>
                    </a:solidFill>
                  </a:tcPr>
                </a:tc>
                <a:tc vMerge="1">
                  <a:txBody>
                    <a:bodyPr/>
                    <a:lstStyle/>
                    <a:p>
                      <a:pPr marL="0" algn="l" defTabSz="914400" rtl="0" eaLnBrk="1" latinLnBrk="0" hangingPunct="1"/>
                      <a:endParaRPr lang="pl-PL" sz="1200" b="1" kern="1200" dirty="0" smtClean="0">
                        <a:solidFill>
                          <a:schemeClr val="tx2"/>
                        </a:solidFill>
                        <a:latin typeface="+mn-lt"/>
                        <a:ea typeface="+mn-ea"/>
                        <a:cs typeface="+mn-cs"/>
                      </a:endParaRPr>
                    </a:p>
                  </a:txBody>
                  <a:tcPr>
                    <a:solidFill>
                      <a:schemeClr val="tx2">
                        <a:lumMod val="40000"/>
                        <a:lumOff val="60000"/>
                      </a:schemeClr>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3408"/>
            <a:ext cx="8229600" cy="880120"/>
          </a:xfrm>
        </p:spPr>
        <p:txBody>
          <a:bodyPr/>
          <a:lstStyle/>
          <a:p>
            <a:pPr algn="l"/>
            <a:r>
              <a:rPr lang="pl-PL" sz="2400" b="1" dirty="0" smtClean="0">
                <a:solidFill>
                  <a:schemeClr val="tx2">
                    <a:lumMod val="50000"/>
                  </a:schemeClr>
                </a:solidFill>
              </a:rPr>
              <a:t>                                       Analiza zatrudnienia (4)</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ctr">
              <a:lnSpc>
                <a:spcPct val="110000"/>
              </a:lnSpc>
              <a:buNone/>
            </a:pPr>
            <a:r>
              <a:rPr lang="pl-PL" sz="1800" b="1" dirty="0" smtClean="0">
                <a:solidFill>
                  <a:schemeClr val="tx2"/>
                </a:solidFill>
                <a:latin typeface="Calibri" pitchFamily="34" charset="0"/>
              </a:rPr>
              <a:t>Zatrudnienie w MOK a w MCK w czerwcu 2012 roku</a:t>
            </a:r>
          </a:p>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7524328" y="836712"/>
            <a:ext cx="1403648" cy="400110"/>
          </a:xfrm>
          <a:prstGeom prst="rect">
            <a:avLst/>
          </a:prstGeom>
          <a:noFill/>
        </p:spPr>
        <p:txBody>
          <a:bodyPr wrap="square" rtlCol="0">
            <a:spAutoFit/>
          </a:bodyPr>
          <a:lstStyle/>
          <a:p>
            <a:pPr algn="r"/>
            <a:r>
              <a:rPr lang="pl-PL" sz="1000" b="1" dirty="0" smtClean="0">
                <a:solidFill>
                  <a:schemeClr val="bg2">
                    <a:lumMod val="10000"/>
                  </a:schemeClr>
                </a:solidFill>
              </a:rPr>
              <a:t>Dane: UM Skierniewice</a:t>
            </a:r>
            <a:endParaRPr lang="pl-PL" sz="1000" b="1" dirty="0">
              <a:solidFill>
                <a:schemeClr val="bg2">
                  <a:lumMod val="10000"/>
                </a:schemeClr>
              </a:solidFill>
            </a:endParaRPr>
          </a:p>
        </p:txBody>
      </p:sp>
      <p:graphicFrame>
        <p:nvGraphicFramePr>
          <p:cNvPr id="7" name="Tabela 6"/>
          <p:cNvGraphicFramePr>
            <a:graphicFrameLocks noGrp="1"/>
          </p:cNvGraphicFramePr>
          <p:nvPr/>
        </p:nvGraphicFramePr>
        <p:xfrm>
          <a:off x="179512" y="1268758"/>
          <a:ext cx="8784975" cy="5328593"/>
        </p:xfrm>
        <a:graphic>
          <a:graphicData uri="http://schemas.openxmlformats.org/drawingml/2006/table">
            <a:tbl>
              <a:tblPr firstRow="1" bandRow="1">
                <a:tableStyleId>{5C22544A-7EE6-4342-B048-85BDC9FD1C3A}</a:tableStyleId>
              </a:tblPr>
              <a:tblGrid>
                <a:gridCol w="2928325"/>
                <a:gridCol w="2928325"/>
                <a:gridCol w="2928325"/>
              </a:tblGrid>
              <a:tr h="480478">
                <a:tc>
                  <a:txBody>
                    <a:bodyPr/>
                    <a:lstStyle/>
                    <a:p>
                      <a:pPr marL="0" algn="ctr" defTabSz="914400" rtl="0" eaLnBrk="1" latinLnBrk="0" hangingPunct="1"/>
                      <a:r>
                        <a:rPr lang="pl-PL" sz="1800" b="1" kern="1200" dirty="0" smtClean="0">
                          <a:solidFill>
                            <a:schemeClr val="lt1"/>
                          </a:solidFill>
                          <a:latin typeface="+mn-lt"/>
                          <a:ea typeface="+mn-ea"/>
                          <a:cs typeface="+mn-cs"/>
                        </a:rPr>
                        <a:t>Wyszczególnienie</a:t>
                      </a:r>
                    </a:p>
                  </a:txBody>
                  <a:tcPr/>
                </a:tc>
                <a:tc>
                  <a:txBody>
                    <a:bodyPr/>
                    <a:lstStyle/>
                    <a:p>
                      <a:pPr marL="0" algn="ctr" defTabSz="914400" rtl="0" eaLnBrk="1" latinLnBrk="0" hangingPunct="1"/>
                      <a:r>
                        <a:rPr lang="pl-PL" sz="1800" b="1" kern="1200" dirty="0" smtClean="0">
                          <a:solidFill>
                            <a:schemeClr val="lt1"/>
                          </a:solidFill>
                          <a:latin typeface="+mn-lt"/>
                          <a:ea typeface="+mn-ea"/>
                          <a:cs typeface="+mn-cs"/>
                        </a:rPr>
                        <a:t>MOK</a:t>
                      </a:r>
                    </a:p>
                  </a:txBody>
                  <a:tcPr/>
                </a:tc>
                <a:tc>
                  <a:txBody>
                    <a:bodyPr/>
                    <a:lstStyle/>
                    <a:p>
                      <a:pPr marL="0" algn="ctr" defTabSz="914400" rtl="0" eaLnBrk="1" latinLnBrk="0" hangingPunct="1"/>
                      <a:r>
                        <a:rPr lang="pl-PL" sz="1800" b="1" kern="1200" dirty="0" smtClean="0">
                          <a:solidFill>
                            <a:schemeClr val="lt1"/>
                          </a:solidFill>
                          <a:latin typeface="+mn-lt"/>
                          <a:ea typeface="+mn-ea"/>
                          <a:cs typeface="+mn-cs"/>
                        </a:rPr>
                        <a:t>MCK</a:t>
                      </a:r>
                    </a:p>
                  </a:txBody>
                  <a:tcPr/>
                </a:tc>
              </a:tr>
              <a:tr h="450709">
                <a:tc>
                  <a:txBody>
                    <a:bodyPr/>
                    <a:lstStyle/>
                    <a:p>
                      <a:pPr marL="0" algn="l" defTabSz="914400" rtl="0" eaLnBrk="1" latinLnBrk="0" hangingPunct="1"/>
                      <a:r>
                        <a:rPr lang="pl-PL" sz="1200" b="1" kern="1200" dirty="0" smtClean="0">
                          <a:solidFill>
                            <a:schemeClr val="tx2"/>
                          </a:solidFill>
                          <a:latin typeface="+mn-lt"/>
                          <a:ea typeface="+mn-ea"/>
                          <a:cs typeface="+mn-cs"/>
                        </a:rPr>
                        <a:t>Liczba pracowników</a:t>
                      </a:r>
                    </a:p>
                  </a:txBody>
                  <a:tcPr>
                    <a:solidFill>
                      <a:schemeClr val="bg1">
                        <a:lumMod val="75000"/>
                      </a:schemeClr>
                    </a:solidFill>
                  </a:tcPr>
                </a:tc>
                <a:tc>
                  <a:txBody>
                    <a:bodyPr/>
                    <a:lstStyle/>
                    <a:p>
                      <a:pPr marL="0" algn="ctr" defTabSz="914400" rtl="0" eaLnBrk="1" latinLnBrk="0" hangingPunct="1"/>
                      <a:r>
                        <a:rPr lang="pl-PL" sz="1200" b="1" kern="1200" dirty="0" smtClean="0">
                          <a:solidFill>
                            <a:schemeClr val="accent6">
                              <a:lumMod val="50000"/>
                            </a:schemeClr>
                          </a:solidFill>
                          <a:latin typeface="+mn-lt"/>
                          <a:ea typeface="+mn-ea"/>
                          <a:cs typeface="+mn-cs"/>
                        </a:rPr>
                        <a:t>32</a:t>
                      </a:r>
                    </a:p>
                  </a:txBody>
                  <a:tcPr>
                    <a:solidFill>
                      <a:schemeClr val="bg1">
                        <a:lumMod val="75000"/>
                      </a:schemeClr>
                    </a:solidFill>
                  </a:tcPr>
                </a:tc>
                <a:tc>
                  <a:txBody>
                    <a:bodyPr/>
                    <a:lstStyle/>
                    <a:p>
                      <a:pPr marL="0" algn="ctr" defTabSz="914400" rtl="0" eaLnBrk="1" latinLnBrk="0" hangingPunct="1"/>
                      <a:r>
                        <a:rPr lang="pl-PL" sz="1200" b="1" kern="1200" dirty="0" smtClean="0">
                          <a:solidFill>
                            <a:schemeClr val="accent6">
                              <a:lumMod val="50000"/>
                            </a:schemeClr>
                          </a:solidFill>
                          <a:latin typeface="+mn-lt"/>
                          <a:ea typeface="+mn-ea"/>
                          <a:cs typeface="+mn-cs"/>
                        </a:rPr>
                        <a:t>26</a:t>
                      </a:r>
                    </a:p>
                  </a:txBody>
                  <a:tcPr>
                    <a:solidFill>
                      <a:schemeClr val="bg1">
                        <a:lumMod val="75000"/>
                      </a:schemeClr>
                    </a:solidFill>
                  </a:tcPr>
                </a:tc>
              </a:tr>
              <a:tr h="471719">
                <a:tc rowSpan="2">
                  <a:txBody>
                    <a:bodyPr/>
                    <a:lstStyle/>
                    <a:p>
                      <a:pPr marL="0" algn="l" defTabSz="914400" rtl="0" eaLnBrk="1" latinLnBrk="0" hangingPunct="1"/>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Administracja, biuro, kadry</a:t>
                      </a:r>
                    </a:p>
                  </a:txBody>
                  <a:tcPr>
                    <a:solidFill>
                      <a:schemeClr val="bg1">
                        <a:lumMod val="95000"/>
                      </a:schemeClr>
                    </a:solidFill>
                  </a:tcPr>
                </a:tc>
                <a:tc rowSpan="2">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a:r>
                      <a:br>
                        <a:rPr lang="pl-PL" sz="1200" b="1" kern="1200" dirty="0" smtClean="0">
                          <a:solidFill>
                            <a:schemeClr val="accent6">
                              <a:lumMod val="50000"/>
                            </a:schemeClr>
                          </a:solidFill>
                          <a:latin typeface="+mn-lt"/>
                          <a:ea typeface="+mn-ea"/>
                          <a:cs typeface="+mn-cs"/>
                        </a:rPr>
                      </a:br>
                      <a:r>
                        <a:rPr lang="pl-PL" sz="1200" b="1" kern="1200" dirty="0" smtClean="0">
                          <a:solidFill>
                            <a:schemeClr val="accent6">
                              <a:lumMod val="50000"/>
                            </a:schemeClr>
                          </a:solidFill>
                          <a:latin typeface="+mn-lt"/>
                          <a:ea typeface="+mn-ea"/>
                          <a:cs typeface="+mn-cs"/>
                        </a:rPr>
                        <a:t>* Specjalista (kadry,</a:t>
                      </a:r>
                      <a:r>
                        <a:rPr lang="pl-PL" sz="1200" b="1" kern="1200" baseline="0" dirty="0" smtClean="0">
                          <a:solidFill>
                            <a:schemeClr val="accent6">
                              <a:lumMod val="50000"/>
                            </a:schemeClr>
                          </a:solidFill>
                          <a:latin typeface="+mn-lt"/>
                          <a:ea typeface="+mn-ea"/>
                          <a:cs typeface="+mn-cs"/>
                        </a:rPr>
                        <a:t> </a:t>
                      </a:r>
                      <a:r>
                        <a:rPr lang="pl-PL" sz="1200" b="1" kern="1200" baseline="0" dirty="0" smtClean="0">
                          <a:solidFill>
                            <a:srgbClr val="FF0000"/>
                          </a:solidFill>
                          <a:latin typeface="+mn-lt"/>
                          <a:ea typeface="+mn-ea"/>
                          <a:cs typeface="+mn-cs"/>
                        </a:rPr>
                        <a:t>kasjer biletowy</a:t>
                      </a:r>
                      <a:r>
                        <a:rPr lang="pl-PL" sz="1200" b="1" kern="1200" baseline="0" dirty="0" smtClean="0">
                          <a:solidFill>
                            <a:schemeClr val="accent6">
                              <a:lumMod val="50000"/>
                            </a:schemeClr>
                          </a:solidFill>
                          <a:latin typeface="+mn-lt"/>
                          <a:ea typeface="+mn-ea"/>
                          <a:cs typeface="+mn-cs"/>
                        </a:rPr>
                        <a:t>) na </a:t>
                      </a:r>
                      <a:r>
                        <a:rPr lang="pl-PL" sz="1200" b="1" kern="1200" baseline="0" dirty="0" smtClean="0">
                          <a:solidFill>
                            <a:srgbClr val="FF0000"/>
                          </a:solidFill>
                          <a:latin typeface="+mn-lt"/>
                          <a:ea typeface="+mn-ea"/>
                          <a:cs typeface="+mn-cs"/>
                        </a:rPr>
                        <a:t>3/4 etatu</a:t>
                      </a:r>
                      <a:endParaRPr lang="pl-PL" sz="1200" b="1" kern="1200" dirty="0" smtClean="0">
                        <a:solidFill>
                          <a:srgbClr val="FF0000"/>
                        </a:solidFill>
                        <a:latin typeface="+mn-lt"/>
                        <a:ea typeface="+mn-ea"/>
                        <a:cs typeface="+mn-cs"/>
                      </a:endParaRPr>
                    </a:p>
                  </a:txBody>
                  <a:tcPr>
                    <a:solidFill>
                      <a:schemeClr val="bg1">
                        <a:lumMod val="9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Specjalista</a:t>
                      </a:r>
                      <a:r>
                        <a:rPr lang="pl-PL" sz="1200" b="1" kern="1200" baseline="0" dirty="0" smtClean="0">
                          <a:solidFill>
                            <a:schemeClr val="accent6">
                              <a:lumMod val="50000"/>
                            </a:schemeClr>
                          </a:solidFill>
                          <a:latin typeface="+mn-lt"/>
                          <a:ea typeface="+mn-ea"/>
                          <a:cs typeface="+mn-cs"/>
                        </a:rPr>
                        <a:t> ds. organizacyjnych, kadrowych i socjalnych</a:t>
                      </a:r>
                      <a:endParaRPr lang="pl-PL" sz="1200" b="1" kern="1200" dirty="0" smtClean="0">
                        <a:solidFill>
                          <a:schemeClr val="accent6">
                            <a:lumMod val="50000"/>
                          </a:schemeClr>
                        </a:solidFill>
                        <a:latin typeface="+mn-lt"/>
                        <a:ea typeface="+mn-ea"/>
                        <a:cs typeface="+mn-cs"/>
                      </a:endParaRPr>
                    </a:p>
                  </a:txBody>
                  <a:tcPr>
                    <a:solidFill>
                      <a:schemeClr val="bg1">
                        <a:lumMod val="95000"/>
                      </a:schemeClr>
                    </a:solidFill>
                  </a:tcPr>
                </a:tc>
              </a:tr>
              <a:tr h="471719">
                <a:tc vMerge="1">
                  <a:txBody>
                    <a:bodyPr/>
                    <a:lstStyle/>
                    <a:p>
                      <a:pPr marL="0" algn="l" defTabSz="914400" rtl="0" eaLnBrk="1" latinLnBrk="0" hangingPunct="1"/>
                      <a:endParaRPr lang="pl-PL" sz="1400" b="1" kern="1200" dirty="0" smtClean="0">
                        <a:solidFill>
                          <a:schemeClr val="tx2"/>
                        </a:solidFill>
                        <a:latin typeface="+mn-lt"/>
                        <a:ea typeface="+mn-ea"/>
                        <a:cs typeface="+mn-cs"/>
                      </a:endParaRPr>
                    </a:p>
                  </a:txBody>
                  <a:tcPr/>
                </a:tc>
                <a:tc vMerge="1">
                  <a:txBody>
                    <a:bodyPr/>
                    <a:lstStyle/>
                    <a:p>
                      <a:pPr marL="0" algn="l" defTabSz="914400" rtl="0" eaLnBrk="1" latinLnBrk="0" hangingPunct="1"/>
                      <a:endParaRPr lang="pl-PL" sz="1400" b="1" kern="1200" dirty="0" smtClean="0">
                        <a:solidFill>
                          <a:schemeClr val="accent6">
                            <a:lumMod val="50000"/>
                          </a:schemeClr>
                        </a:solidFill>
                        <a:latin typeface="+mn-lt"/>
                        <a:ea typeface="+mn-ea"/>
                        <a:cs typeface="+mn-cs"/>
                      </a:endParaRPr>
                    </a:p>
                  </a:txBody>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Referent ds. administracyjno-biurowych</a:t>
                      </a:r>
                    </a:p>
                  </a:txBody>
                  <a:tcPr>
                    <a:solidFill>
                      <a:schemeClr val="bg1">
                        <a:lumMod val="95000"/>
                      </a:schemeClr>
                    </a:solidFill>
                  </a:tcPr>
                </a:tc>
              </a:tr>
              <a:tr h="450709">
                <a:tc rowSpan="3">
                  <a:txBody>
                    <a:bodyPr/>
                    <a:lstStyle/>
                    <a:p>
                      <a:pPr marL="0" algn="l" defTabSz="914400" rtl="0" eaLnBrk="1" latinLnBrk="0" hangingPunct="1"/>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Księgowość</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Główny</a:t>
                      </a:r>
                      <a:r>
                        <a:rPr lang="pl-PL" sz="1200" b="1" kern="1200" baseline="0" dirty="0" smtClean="0">
                          <a:solidFill>
                            <a:schemeClr val="accent6">
                              <a:lumMod val="50000"/>
                            </a:schemeClr>
                          </a:solidFill>
                          <a:latin typeface="+mn-lt"/>
                          <a:ea typeface="+mn-ea"/>
                          <a:cs typeface="+mn-cs"/>
                        </a:rPr>
                        <a:t> księgowy</a:t>
                      </a:r>
                      <a:endParaRPr lang="pl-PL" sz="12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Główny księgowy</a:t>
                      </a:r>
                    </a:p>
                  </a:txBody>
                  <a:tcPr>
                    <a:solidFill>
                      <a:schemeClr val="bg1">
                        <a:lumMod val="75000"/>
                      </a:schemeClr>
                    </a:solidFill>
                  </a:tcPr>
                </a:tc>
              </a:tr>
              <a:tr h="450709">
                <a:tc vMerge="1">
                  <a:txBody>
                    <a:bodyPr/>
                    <a:lstStyle/>
                    <a:p>
                      <a:pPr marL="0" algn="l" defTabSz="914400" rtl="0" eaLnBrk="1" latinLnBrk="0" hangingPunct="1"/>
                      <a:endParaRPr lang="pl-PL" sz="1400" b="1" kern="1200" dirty="0" smtClean="0">
                        <a:solidFill>
                          <a:schemeClr val="tx2"/>
                        </a:solidFill>
                        <a:latin typeface="+mn-lt"/>
                        <a:ea typeface="+mn-ea"/>
                        <a:cs typeface="+mn-cs"/>
                      </a:endParaRPr>
                    </a:p>
                  </a:txBody>
                  <a:tcPr/>
                </a:tc>
                <a:tc rowSpan="2">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a:r>
                      <a:br>
                        <a:rPr lang="pl-PL" sz="1200" b="1" kern="1200" dirty="0" smtClean="0">
                          <a:solidFill>
                            <a:schemeClr val="accent6">
                              <a:lumMod val="50000"/>
                            </a:schemeClr>
                          </a:solidFill>
                          <a:latin typeface="+mn-lt"/>
                          <a:ea typeface="+mn-ea"/>
                          <a:cs typeface="+mn-cs"/>
                        </a:rPr>
                      </a:br>
                      <a:r>
                        <a:rPr lang="pl-PL" sz="1200" b="1" kern="1200" dirty="0" smtClean="0">
                          <a:solidFill>
                            <a:schemeClr val="accent6">
                              <a:lumMod val="50000"/>
                            </a:schemeClr>
                          </a:solidFill>
                          <a:latin typeface="+mn-lt"/>
                          <a:ea typeface="+mn-ea"/>
                          <a:cs typeface="+mn-cs"/>
                        </a:rPr>
                        <a:t>* Starszy księgowy</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Starszy księgowy</a:t>
                      </a:r>
                    </a:p>
                  </a:txBody>
                  <a:tcPr>
                    <a:solidFill>
                      <a:schemeClr val="bg1">
                        <a:lumMod val="75000"/>
                      </a:schemeClr>
                    </a:solidFill>
                  </a:tcPr>
                </a:tc>
              </a:tr>
              <a:tr h="450709">
                <a:tc vMerge="1">
                  <a:txBody>
                    <a:bodyPr/>
                    <a:lstStyle/>
                    <a:p>
                      <a:pPr marL="0" algn="l" defTabSz="914400" rtl="0" eaLnBrk="1" latinLnBrk="0" hangingPunct="1"/>
                      <a:endParaRPr lang="pl-PL" sz="1400" b="1" kern="1200" dirty="0" smtClean="0">
                        <a:solidFill>
                          <a:schemeClr val="tx2"/>
                        </a:solidFill>
                        <a:latin typeface="+mn-lt"/>
                        <a:ea typeface="+mn-ea"/>
                        <a:cs typeface="+mn-cs"/>
                      </a:endParaRPr>
                    </a:p>
                  </a:txBody>
                  <a:tcPr/>
                </a:tc>
                <a:tc vMerge="1">
                  <a:txBody>
                    <a:bodyPr/>
                    <a:lstStyle/>
                    <a:p>
                      <a:pPr marL="0" algn="l" defTabSz="914400" rtl="0" eaLnBrk="1" latinLnBrk="0" hangingPunct="1"/>
                      <a:endParaRPr lang="pl-PL" sz="14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Księgowy – kasjer na </a:t>
                      </a:r>
                      <a:r>
                        <a:rPr lang="pl-PL" sz="1200" b="1" kern="1200" dirty="0" smtClean="0">
                          <a:solidFill>
                            <a:srgbClr val="FF0000"/>
                          </a:solidFill>
                          <a:latin typeface="+mn-lt"/>
                          <a:ea typeface="+mn-ea"/>
                          <a:cs typeface="+mn-cs"/>
                        </a:rPr>
                        <a:t>1/2  etatu</a:t>
                      </a:r>
                    </a:p>
                  </a:txBody>
                  <a:tcPr>
                    <a:solidFill>
                      <a:schemeClr val="bg1">
                        <a:lumMod val="75000"/>
                      </a:schemeClr>
                    </a:solidFill>
                  </a:tcPr>
                </a:tc>
              </a:tr>
              <a:tr h="660407">
                <a:tc rowSpan="2">
                  <a:txBody>
                    <a:bodyPr/>
                    <a:lstStyle/>
                    <a:p>
                      <a:pPr marL="0" algn="l" defTabSz="914400" rtl="0" eaLnBrk="1" latinLnBrk="0" hangingPunct="1"/>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Obsługa i konserwacja urządzeń</a:t>
                      </a:r>
                    </a:p>
                  </a:txBody>
                  <a:tcPr>
                    <a:solidFill>
                      <a:schemeClr val="bg1"/>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Specjalista ds. obsługi i konserwacji urządzeń,</a:t>
                      </a:r>
                      <a:r>
                        <a:rPr lang="pl-PL" sz="1200" b="1" kern="1200" baseline="0" dirty="0" smtClean="0">
                          <a:solidFill>
                            <a:schemeClr val="accent6">
                              <a:lumMod val="50000"/>
                            </a:schemeClr>
                          </a:solidFill>
                          <a:latin typeface="+mn-lt"/>
                          <a:ea typeface="+mn-ea"/>
                          <a:cs typeface="+mn-cs"/>
                        </a:rPr>
                        <a:t> </a:t>
                      </a:r>
                      <a:r>
                        <a:rPr lang="pl-PL" sz="1200" b="1" kern="1200" baseline="0" dirty="0" smtClean="0">
                          <a:solidFill>
                            <a:srgbClr val="FF0000"/>
                          </a:solidFill>
                          <a:latin typeface="+mn-lt"/>
                          <a:ea typeface="+mn-ea"/>
                          <a:cs typeface="+mn-cs"/>
                        </a:rPr>
                        <a:t>operator filmowy</a:t>
                      </a:r>
                      <a:r>
                        <a:rPr lang="pl-PL" sz="1200" b="1" kern="1200" baseline="0" dirty="0" smtClean="0">
                          <a:solidFill>
                            <a:schemeClr val="accent6">
                              <a:lumMod val="50000"/>
                            </a:schemeClr>
                          </a:solidFill>
                          <a:latin typeface="+mn-lt"/>
                          <a:ea typeface="+mn-ea"/>
                          <a:cs typeface="+mn-cs"/>
                        </a:rPr>
                        <a:t> (</a:t>
                      </a:r>
                      <a:r>
                        <a:rPr lang="pl-PL" sz="1200" b="1" u="sng" kern="1200" baseline="0" dirty="0" smtClean="0">
                          <a:solidFill>
                            <a:schemeClr val="accent6">
                              <a:lumMod val="50000"/>
                            </a:schemeClr>
                          </a:solidFill>
                          <a:latin typeface="+mn-lt"/>
                          <a:ea typeface="+mn-ea"/>
                          <a:cs typeface="+mn-cs"/>
                        </a:rPr>
                        <a:t>kinoteatr</a:t>
                      </a:r>
                      <a:r>
                        <a:rPr lang="pl-PL" sz="1200" b="1" kern="1200" baseline="0" dirty="0" smtClean="0">
                          <a:solidFill>
                            <a:schemeClr val="accent6">
                              <a:lumMod val="50000"/>
                            </a:schemeClr>
                          </a:solidFill>
                          <a:latin typeface="+mn-lt"/>
                          <a:ea typeface="+mn-ea"/>
                          <a:cs typeface="+mn-cs"/>
                        </a:rPr>
                        <a:t>)</a:t>
                      </a:r>
                      <a:endParaRPr lang="pl-PL" sz="1200" b="1" kern="1200" dirty="0" smtClean="0">
                        <a:solidFill>
                          <a:schemeClr val="accent6">
                            <a:lumMod val="50000"/>
                          </a:schemeClr>
                        </a:solidFill>
                        <a:latin typeface="+mn-lt"/>
                        <a:ea typeface="+mn-ea"/>
                        <a:cs typeface="+mn-cs"/>
                      </a:endParaRPr>
                    </a:p>
                  </a:txBody>
                  <a:tcPr>
                    <a:solidFill>
                      <a:schemeClr val="bg1"/>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Specjalista ds. obsługi</a:t>
                      </a:r>
                      <a:r>
                        <a:rPr lang="pl-PL" sz="1200" b="1" kern="1200" baseline="0" dirty="0" smtClean="0">
                          <a:solidFill>
                            <a:schemeClr val="accent6">
                              <a:lumMod val="50000"/>
                            </a:schemeClr>
                          </a:solidFill>
                          <a:latin typeface="+mn-lt"/>
                          <a:ea typeface="+mn-ea"/>
                          <a:cs typeface="+mn-cs"/>
                        </a:rPr>
                        <a:t> i konserwacji urządzeń oświetleniowych, audiowizualnych i BHP</a:t>
                      </a:r>
                      <a:endParaRPr lang="pl-PL" sz="1200" b="1" kern="1200" dirty="0" smtClean="0">
                        <a:solidFill>
                          <a:schemeClr val="accent6">
                            <a:lumMod val="50000"/>
                          </a:schemeClr>
                        </a:solidFill>
                        <a:latin typeface="+mn-lt"/>
                        <a:ea typeface="+mn-ea"/>
                        <a:cs typeface="+mn-cs"/>
                      </a:endParaRPr>
                    </a:p>
                  </a:txBody>
                  <a:tcPr>
                    <a:solidFill>
                      <a:schemeClr val="bg1"/>
                    </a:solidFill>
                  </a:tcPr>
                </a:tc>
              </a:tr>
              <a:tr h="480478">
                <a:tc vMerge="1">
                  <a:txBody>
                    <a:bodyPr/>
                    <a:lstStyle/>
                    <a:p>
                      <a:pPr marL="0" algn="l" defTabSz="914400" rtl="0" eaLnBrk="1" latinLnBrk="0" hangingPunct="1"/>
                      <a:endParaRPr lang="pl-PL" sz="1200" b="1" kern="1200" dirty="0" smtClean="0">
                        <a:solidFill>
                          <a:schemeClr val="tx2"/>
                        </a:solidFill>
                        <a:latin typeface="+mn-lt"/>
                        <a:ea typeface="+mn-ea"/>
                        <a:cs typeface="+mn-cs"/>
                      </a:endParaRPr>
                    </a:p>
                  </a:txBody>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Specjalista ds. obsługi</a:t>
                      </a:r>
                      <a:r>
                        <a:rPr lang="pl-PL" sz="1200" b="1" kern="1200" baseline="0" dirty="0" smtClean="0">
                          <a:solidFill>
                            <a:schemeClr val="accent6">
                              <a:lumMod val="50000"/>
                            </a:schemeClr>
                          </a:solidFill>
                          <a:latin typeface="+mn-lt"/>
                          <a:ea typeface="+mn-ea"/>
                          <a:cs typeface="+mn-cs"/>
                        </a:rPr>
                        <a:t> i konserwacji urządzeń (</a:t>
                      </a:r>
                      <a:r>
                        <a:rPr lang="pl-PL" sz="1200" b="1" u="sng" kern="1200" baseline="0" dirty="0" smtClean="0">
                          <a:solidFill>
                            <a:schemeClr val="accent6">
                              <a:lumMod val="50000"/>
                            </a:schemeClr>
                          </a:solidFill>
                          <a:latin typeface="+mn-lt"/>
                          <a:ea typeface="+mn-ea"/>
                          <a:cs typeface="+mn-cs"/>
                        </a:rPr>
                        <a:t>radio</a:t>
                      </a:r>
                      <a:r>
                        <a:rPr lang="pl-PL" sz="1200" b="1" kern="1200" baseline="0" dirty="0" smtClean="0">
                          <a:solidFill>
                            <a:schemeClr val="accent6">
                              <a:lumMod val="50000"/>
                            </a:schemeClr>
                          </a:solidFill>
                          <a:latin typeface="+mn-lt"/>
                          <a:ea typeface="+mn-ea"/>
                          <a:cs typeface="+mn-cs"/>
                        </a:rPr>
                        <a:t>)</a:t>
                      </a:r>
                      <a:endParaRPr lang="pl-PL" sz="1200" b="1" kern="1200" dirty="0" smtClean="0">
                        <a:solidFill>
                          <a:schemeClr val="accent6">
                            <a:lumMod val="50000"/>
                          </a:schemeClr>
                        </a:solidFill>
                        <a:latin typeface="+mn-lt"/>
                        <a:ea typeface="+mn-ea"/>
                        <a:cs typeface="+mn-cs"/>
                      </a:endParaRPr>
                    </a:p>
                  </a:txBody>
                  <a:tcPr>
                    <a:solidFill>
                      <a:schemeClr val="bg1"/>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Specjalista ds. obsługi i konserwacji urządzeń oświetleniowych</a:t>
                      </a:r>
                    </a:p>
                  </a:txBody>
                  <a:tcPr>
                    <a:solidFill>
                      <a:schemeClr val="bg1"/>
                    </a:solidFill>
                  </a:tcPr>
                </a:tc>
              </a:tr>
              <a:tr h="480478">
                <a:tc rowSpan="2">
                  <a:txBody>
                    <a:bodyPr/>
                    <a:lstStyle/>
                    <a:p>
                      <a:pPr marL="0" algn="l" defTabSz="914400" rtl="0" eaLnBrk="1" latinLnBrk="0" hangingPunct="1"/>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
                      </a:r>
                      <a:br>
                        <a:rPr lang="pl-PL" sz="1200" b="1" kern="1200" dirty="0" smtClean="0">
                          <a:solidFill>
                            <a:schemeClr val="tx2"/>
                          </a:solidFill>
                          <a:latin typeface="+mn-lt"/>
                          <a:ea typeface="+mn-ea"/>
                          <a:cs typeface="+mn-cs"/>
                        </a:rPr>
                      </a:br>
                      <a:r>
                        <a:rPr lang="pl-PL" sz="1200" b="1" kern="1200" dirty="0" smtClean="0">
                          <a:solidFill>
                            <a:schemeClr val="tx2"/>
                          </a:solidFill>
                          <a:latin typeface="+mn-lt"/>
                          <a:ea typeface="+mn-ea"/>
                          <a:cs typeface="+mn-cs"/>
                        </a:rPr>
                        <a:t>Pracownicy</a:t>
                      </a:r>
                      <a:r>
                        <a:rPr lang="pl-PL" sz="1200" b="1" kern="1200" baseline="0" dirty="0" smtClean="0">
                          <a:solidFill>
                            <a:schemeClr val="tx2"/>
                          </a:solidFill>
                          <a:latin typeface="+mn-lt"/>
                          <a:ea typeface="+mn-ea"/>
                          <a:cs typeface="+mn-cs"/>
                        </a:rPr>
                        <a:t> gospodarczy</a:t>
                      </a:r>
                      <a:endParaRPr lang="pl-PL" sz="1200" b="1" kern="1200" dirty="0" smtClean="0">
                        <a:solidFill>
                          <a:schemeClr val="tx2"/>
                        </a:solidFill>
                        <a:latin typeface="+mn-lt"/>
                        <a:ea typeface="+mn-ea"/>
                        <a:cs typeface="+mn-cs"/>
                      </a:endParaRPr>
                    </a:p>
                  </a:txBody>
                  <a:tcPr>
                    <a:solidFill>
                      <a:schemeClr val="bg1">
                        <a:lumMod val="75000"/>
                      </a:schemeClr>
                    </a:solidFill>
                  </a:tcPr>
                </a:tc>
                <a:tc rowSpan="2">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a:r>
                      <a:br>
                        <a:rPr lang="pl-PL" sz="1200" b="1" kern="1200" dirty="0" smtClean="0">
                          <a:solidFill>
                            <a:schemeClr val="accent6">
                              <a:lumMod val="50000"/>
                            </a:schemeClr>
                          </a:solidFill>
                          <a:latin typeface="+mn-lt"/>
                          <a:ea typeface="+mn-ea"/>
                          <a:cs typeface="+mn-cs"/>
                        </a:rPr>
                      </a:br>
                      <a:r>
                        <a:rPr lang="pl-PL" sz="1200" b="1" kern="1200" dirty="0" smtClean="0">
                          <a:solidFill>
                            <a:schemeClr val="accent6">
                              <a:lumMod val="50000"/>
                            </a:schemeClr>
                          </a:solidFill>
                          <a:latin typeface="+mn-lt"/>
                          <a:ea typeface="+mn-ea"/>
                          <a:cs typeface="+mn-cs"/>
                        </a:rPr>
                        <a:t/>
                      </a:r>
                      <a:br>
                        <a:rPr lang="pl-PL" sz="1200" b="1" kern="1200" dirty="0" smtClean="0">
                          <a:solidFill>
                            <a:schemeClr val="accent6">
                              <a:lumMod val="50000"/>
                            </a:schemeClr>
                          </a:solidFill>
                          <a:latin typeface="+mn-lt"/>
                          <a:ea typeface="+mn-ea"/>
                          <a:cs typeface="+mn-cs"/>
                        </a:rPr>
                      </a:br>
                      <a:r>
                        <a:rPr lang="pl-PL" sz="1200" b="1" kern="1200" dirty="0" smtClean="0">
                          <a:solidFill>
                            <a:schemeClr val="accent6">
                              <a:lumMod val="50000"/>
                            </a:schemeClr>
                          </a:solidFill>
                          <a:latin typeface="+mn-lt"/>
                          <a:ea typeface="+mn-ea"/>
                          <a:cs typeface="+mn-cs"/>
                        </a:rPr>
                        <a:t>brak</a:t>
                      </a:r>
                    </a:p>
                  </a:txBody>
                  <a:tcPr>
                    <a:solidFill>
                      <a:schemeClr val="bg1">
                        <a:lumMod val="75000"/>
                      </a:schemeClr>
                    </a:solidFill>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Pracownik gospodarczy</a:t>
                      </a:r>
                    </a:p>
                  </a:txBody>
                  <a:tcPr>
                    <a:solidFill>
                      <a:schemeClr val="bg1">
                        <a:lumMod val="75000"/>
                      </a:schemeClr>
                    </a:solidFill>
                  </a:tcPr>
                </a:tc>
              </a:tr>
              <a:tr h="48047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200" b="1" kern="1200" dirty="0" smtClean="0">
                        <a:solidFill>
                          <a:schemeClr val="tx2"/>
                        </a:solidFill>
                        <a:latin typeface="+mn-lt"/>
                        <a:ea typeface="+mn-ea"/>
                        <a:cs typeface="+mn-cs"/>
                      </a:endParaRPr>
                    </a:p>
                  </a:txBody>
                  <a:tcPr/>
                </a:tc>
                <a:tc vMerge="1">
                  <a:txBody>
                    <a:bodyPr/>
                    <a:lstStyle/>
                    <a:p>
                      <a:pPr marL="0" algn="l" defTabSz="914400" rtl="0" eaLnBrk="1" latinLnBrk="0" hangingPunct="1"/>
                      <a:endParaRPr lang="pl-PL" sz="1200" b="1" kern="1200" dirty="0" smtClean="0">
                        <a:solidFill>
                          <a:schemeClr val="accent6">
                            <a:lumMod val="50000"/>
                          </a:schemeClr>
                        </a:solidFill>
                        <a:latin typeface="+mn-lt"/>
                        <a:ea typeface="+mn-ea"/>
                        <a:cs typeface="+mn-cs"/>
                      </a:endParaRPr>
                    </a:p>
                  </a:txBody>
                  <a:tcPr/>
                </a:tc>
                <a:tc>
                  <a:txBody>
                    <a:bodyPr/>
                    <a:lstStyle/>
                    <a:p>
                      <a:pPr marL="0" algn="l" defTabSz="914400" rtl="0" eaLnBrk="1" latinLnBrk="0" hangingPunct="1"/>
                      <a:r>
                        <a:rPr lang="pl-PL" sz="1200" b="1" kern="1200" dirty="0" smtClean="0">
                          <a:solidFill>
                            <a:schemeClr val="accent6">
                              <a:lumMod val="50000"/>
                            </a:schemeClr>
                          </a:solidFill>
                          <a:latin typeface="+mn-lt"/>
                          <a:ea typeface="+mn-ea"/>
                          <a:cs typeface="+mn-cs"/>
                        </a:rPr>
                        <a:t>* Pracownik gospodarczy na 1/2  etatu</a:t>
                      </a:r>
                    </a:p>
                  </a:txBody>
                  <a:tcPr>
                    <a:solidFill>
                      <a:schemeClr val="bg1">
                        <a:lumMod val="75000"/>
                      </a:schemeClr>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15416"/>
            <a:ext cx="8229600" cy="880120"/>
          </a:xfrm>
        </p:spPr>
        <p:txBody>
          <a:bodyPr/>
          <a:lstStyle/>
          <a:p>
            <a:pPr algn="l"/>
            <a:r>
              <a:rPr lang="pl-PL" sz="2400" b="1" dirty="0" smtClean="0">
                <a:solidFill>
                  <a:schemeClr val="tx2">
                    <a:lumMod val="50000"/>
                  </a:schemeClr>
                </a:solidFill>
              </a:rPr>
              <a:t>                    Struktura zatrudnienia NMOK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6" name="pole tekstowe 5"/>
          <p:cNvSpPr txBox="1"/>
          <p:nvPr/>
        </p:nvSpPr>
        <p:spPr>
          <a:xfrm>
            <a:off x="0" y="332656"/>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8" name="Sześcian 7"/>
          <p:cNvSpPr/>
          <p:nvPr/>
        </p:nvSpPr>
        <p:spPr>
          <a:xfrm>
            <a:off x="539552" y="764704"/>
            <a:ext cx="7992000" cy="576064"/>
          </a:xfrm>
          <a:prstGeom prst="cub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Dyrektor</a:t>
            </a:r>
            <a:endParaRPr lang="pl-PL" sz="2000" b="1" dirty="0">
              <a:effectLst>
                <a:outerShdw blurRad="38100" dist="38100" dir="2700000" algn="tl">
                  <a:srgbClr val="000000">
                    <a:alpha val="43137"/>
                  </a:srgbClr>
                </a:outerShdw>
              </a:effectLst>
            </a:endParaRPr>
          </a:p>
        </p:txBody>
      </p:sp>
      <p:sp>
        <p:nvSpPr>
          <p:cNvPr id="15" name="Sześcian 14"/>
          <p:cNvSpPr/>
          <p:nvPr/>
        </p:nvSpPr>
        <p:spPr>
          <a:xfrm>
            <a:off x="539552" y="2636912"/>
            <a:ext cx="7992000" cy="576064"/>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Główny specjalista ds. programowo-artystycznych</a:t>
            </a:r>
            <a:endParaRPr lang="pl-PL" sz="2000" b="1" dirty="0">
              <a:effectLst>
                <a:outerShdw blurRad="38100" dist="38100" dir="2700000" algn="tl">
                  <a:srgbClr val="000000">
                    <a:alpha val="43137"/>
                  </a:srgbClr>
                </a:outerShdw>
              </a:effectLst>
            </a:endParaRPr>
          </a:p>
        </p:txBody>
      </p:sp>
      <p:sp>
        <p:nvSpPr>
          <p:cNvPr id="19" name="Sześcian 18"/>
          <p:cNvSpPr/>
          <p:nvPr/>
        </p:nvSpPr>
        <p:spPr>
          <a:xfrm>
            <a:off x="539552" y="5013176"/>
            <a:ext cx="7992000" cy="576064"/>
          </a:xfrm>
          <a:prstGeom prst="cub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Zastępca dyrektora ds. kinoteatru i techniki</a:t>
            </a:r>
            <a:endParaRPr lang="pl-PL" sz="2000" b="1" dirty="0">
              <a:effectLst>
                <a:outerShdw blurRad="38100" dist="38100" dir="2700000" algn="tl">
                  <a:srgbClr val="000000">
                    <a:alpha val="43137"/>
                  </a:srgbClr>
                </a:outerShdw>
              </a:effectLst>
            </a:endParaRPr>
          </a:p>
        </p:txBody>
      </p:sp>
      <p:sp>
        <p:nvSpPr>
          <p:cNvPr id="21" name="Prostokąt 20"/>
          <p:cNvSpPr/>
          <p:nvPr/>
        </p:nvSpPr>
        <p:spPr>
          <a:xfrm>
            <a:off x="539552" y="1556792"/>
            <a:ext cx="2304256" cy="9361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administracyjno-finansowy</a:t>
            </a:r>
            <a:endParaRPr lang="pl-PL" sz="1400" b="1" dirty="0">
              <a:effectLst>
                <a:outerShdw blurRad="38100" dist="38100" dir="2700000" algn="tl">
                  <a:srgbClr val="000000">
                    <a:alpha val="43137"/>
                  </a:srgbClr>
                </a:outerShdw>
              </a:effectLst>
            </a:endParaRPr>
          </a:p>
        </p:txBody>
      </p:sp>
      <p:sp>
        <p:nvSpPr>
          <p:cNvPr id="22" name="Prostokąt 21"/>
          <p:cNvSpPr/>
          <p:nvPr/>
        </p:nvSpPr>
        <p:spPr>
          <a:xfrm>
            <a:off x="6228184" y="1555200"/>
            <a:ext cx="2304256" cy="937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radia RSC</a:t>
            </a:r>
            <a:endParaRPr lang="pl-PL" sz="1400" b="1" dirty="0">
              <a:effectLst>
                <a:outerShdw blurRad="38100" dist="38100" dir="2700000" algn="tl">
                  <a:srgbClr val="000000">
                    <a:alpha val="43137"/>
                  </a:srgbClr>
                </a:outerShdw>
              </a:effectLst>
            </a:endParaRPr>
          </a:p>
        </p:txBody>
      </p:sp>
      <p:sp>
        <p:nvSpPr>
          <p:cNvPr id="23" name="Prostokąt 22"/>
          <p:cNvSpPr/>
          <p:nvPr/>
        </p:nvSpPr>
        <p:spPr>
          <a:xfrm>
            <a:off x="3419872" y="1556792"/>
            <a:ext cx="2232248" cy="9361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Specjalista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ds. pozyskiwania funduszy</a:t>
            </a:r>
            <a:endParaRPr lang="pl-PL" sz="1400" b="1" dirty="0">
              <a:effectLst>
                <a:outerShdw blurRad="38100" dist="38100" dir="2700000" algn="tl">
                  <a:srgbClr val="000000">
                    <a:alpha val="43137"/>
                  </a:srgbClr>
                </a:outerShdw>
              </a:effectLst>
            </a:endParaRPr>
          </a:p>
        </p:txBody>
      </p:sp>
      <p:sp>
        <p:nvSpPr>
          <p:cNvPr id="24" name="Prostokąt 23"/>
          <p:cNvSpPr/>
          <p:nvPr/>
        </p:nvSpPr>
        <p:spPr>
          <a:xfrm>
            <a:off x="539552" y="3429000"/>
            <a:ext cx="2304256" cy="144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ds. merytorycznej pracy ośrodka, współpracy z partnerami oraz organizacji wydarzeń i </a:t>
            </a:r>
            <a:r>
              <a:rPr lang="pl-PL" sz="1400" b="1" dirty="0" err="1" smtClean="0">
                <a:effectLst>
                  <a:outerShdw blurRad="38100" dist="38100" dir="2700000" algn="tl">
                    <a:srgbClr val="000000">
                      <a:alpha val="43137"/>
                    </a:srgbClr>
                  </a:outerShdw>
                </a:effectLst>
              </a:rPr>
              <a:t>eventów</a:t>
            </a:r>
            <a:endParaRPr lang="pl-PL" sz="1400" b="1" dirty="0">
              <a:effectLst>
                <a:outerShdw blurRad="38100" dist="38100" dir="2700000" algn="tl">
                  <a:srgbClr val="000000">
                    <a:alpha val="43137"/>
                  </a:srgbClr>
                </a:outerShdw>
              </a:effectLst>
            </a:endParaRPr>
          </a:p>
        </p:txBody>
      </p:sp>
      <p:sp>
        <p:nvSpPr>
          <p:cNvPr id="25" name="Prostokąt 24"/>
          <p:cNvSpPr/>
          <p:nvPr/>
        </p:nvSpPr>
        <p:spPr>
          <a:xfrm>
            <a:off x="3419872" y="3429000"/>
            <a:ext cx="2232248" cy="144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Regionalnej Akademii Twórczej Przedsiębiorczości</a:t>
            </a:r>
            <a:endParaRPr lang="pl-PL" sz="1400" b="1" dirty="0">
              <a:effectLst>
                <a:outerShdw blurRad="38100" dist="38100" dir="2700000" algn="tl">
                  <a:srgbClr val="000000">
                    <a:alpha val="43137"/>
                  </a:srgbClr>
                </a:outerShdw>
              </a:effectLst>
            </a:endParaRPr>
          </a:p>
        </p:txBody>
      </p:sp>
      <p:sp>
        <p:nvSpPr>
          <p:cNvPr id="26" name="Prostokąt 25"/>
          <p:cNvSpPr/>
          <p:nvPr/>
        </p:nvSpPr>
        <p:spPr>
          <a:xfrm>
            <a:off x="6228184" y="3429000"/>
            <a:ext cx="2304256" cy="144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ds. PR, marketingu, promocji</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i nawiązywania kontaktów zewnętrznych z instytucjami kultury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i oświaty</a:t>
            </a:r>
            <a:endParaRPr lang="pl-PL" sz="1400" b="1" dirty="0">
              <a:effectLst>
                <a:outerShdw blurRad="38100" dist="38100" dir="2700000" algn="tl">
                  <a:srgbClr val="000000">
                    <a:alpha val="43137"/>
                  </a:srgbClr>
                </a:outerShdw>
              </a:effectLst>
            </a:endParaRPr>
          </a:p>
        </p:txBody>
      </p:sp>
      <p:sp>
        <p:nvSpPr>
          <p:cNvPr id="27" name="Prostokąt 26"/>
          <p:cNvSpPr/>
          <p:nvPr/>
        </p:nvSpPr>
        <p:spPr>
          <a:xfrm>
            <a:off x="539552" y="5805264"/>
            <a:ext cx="2304256" cy="9361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kinoteatru „Polonez”</a:t>
            </a:r>
            <a:endParaRPr lang="pl-PL" sz="1400" b="1" dirty="0">
              <a:effectLst>
                <a:outerShdw blurRad="38100" dist="38100" dir="2700000" algn="tl">
                  <a:srgbClr val="000000">
                    <a:alpha val="43137"/>
                  </a:srgbClr>
                </a:outerShdw>
              </a:effectLst>
            </a:endParaRPr>
          </a:p>
        </p:txBody>
      </p:sp>
      <p:sp>
        <p:nvSpPr>
          <p:cNvPr id="28" name="Prostokąt 27"/>
          <p:cNvSpPr/>
          <p:nvPr/>
        </p:nvSpPr>
        <p:spPr>
          <a:xfrm>
            <a:off x="3419872" y="5805264"/>
            <a:ext cx="2232248" cy="9361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ds. obsługi technicznej, nagłośnienia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i konserwacji</a:t>
            </a:r>
            <a:endParaRPr lang="pl-PL" sz="1400" b="1" dirty="0">
              <a:effectLst>
                <a:outerShdw blurRad="38100" dist="38100" dir="2700000" algn="tl">
                  <a:srgbClr val="000000">
                    <a:alpha val="43137"/>
                  </a:srgbClr>
                </a:outerShdw>
              </a:effectLst>
            </a:endParaRPr>
          </a:p>
        </p:txBody>
      </p:sp>
      <p:sp>
        <p:nvSpPr>
          <p:cNvPr id="29" name="Prostokąt 28"/>
          <p:cNvSpPr/>
          <p:nvPr/>
        </p:nvSpPr>
        <p:spPr>
          <a:xfrm>
            <a:off x="6228184" y="5803672"/>
            <a:ext cx="2304256" cy="937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1400" b="1" dirty="0" smtClean="0">
                <a:effectLst>
                  <a:outerShdw blurRad="38100" dist="38100" dir="2700000" algn="tl">
                    <a:srgbClr val="000000">
                      <a:alpha val="43137"/>
                    </a:srgbClr>
                  </a:outerShdw>
                </a:effectLst>
              </a:rPr>
              <a:t>Zespół </a:t>
            </a:r>
            <a:br>
              <a:rPr lang="pl-PL" sz="1400" b="1" dirty="0" smtClean="0">
                <a:effectLst>
                  <a:outerShdw blurRad="38100" dist="38100" dir="2700000" algn="tl">
                    <a:srgbClr val="000000">
                      <a:alpha val="43137"/>
                    </a:srgbClr>
                  </a:outerShdw>
                </a:effectLst>
              </a:rPr>
            </a:br>
            <a:r>
              <a:rPr lang="pl-PL" sz="1400" b="1" dirty="0" smtClean="0">
                <a:effectLst>
                  <a:outerShdw blurRad="38100" dist="38100" dir="2700000" algn="tl">
                    <a:srgbClr val="000000">
                      <a:alpha val="43137"/>
                    </a:srgbClr>
                  </a:outerShdw>
                </a:effectLst>
              </a:rPr>
              <a:t>ds. sprzątania</a:t>
            </a:r>
            <a:endParaRPr lang="pl-PL" sz="1400" b="1" dirty="0">
              <a:effectLst>
                <a:outerShdw blurRad="38100" dist="38100" dir="2700000" algn="tl">
                  <a:srgbClr val="000000">
                    <a:alpha val="43137"/>
                  </a:srgbClr>
                </a:outerShdw>
              </a:effectLst>
            </a:endParaRPr>
          </a:p>
        </p:txBody>
      </p:sp>
      <p:sp>
        <p:nvSpPr>
          <p:cNvPr id="30" name="Strzałka w dół 29"/>
          <p:cNvSpPr/>
          <p:nvPr/>
        </p:nvSpPr>
        <p:spPr>
          <a:xfrm>
            <a:off x="1547664" y="1340768"/>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1" name="Strzałka w dół 30"/>
          <p:cNvSpPr/>
          <p:nvPr/>
        </p:nvSpPr>
        <p:spPr>
          <a:xfrm>
            <a:off x="4355976" y="1340768"/>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2" name="Strzałka w dół 31"/>
          <p:cNvSpPr/>
          <p:nvPr/>
        </p:nvSpPr>
        <p:spPr>
          <a:xfrm>
            <a:off x="7236296" y="1340768"/>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3" name="Strzałka w dół 32"/>
          <p:cNvSpPr/>
          <p:nvPr/>
        </p:nvSpPr>
        <p:spPr>
          <a:xfrm>
            <a:off x="1547664" y="3212976"/>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4" name="Strzałka w dół 33"/>
          <p:cNvSpPr/>
          <p:nvPr/>
        </p:nvSpPr>
        <p:spPr>
          <a:xfrm>
            <a:off x="4355976" y="3212976"/>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5" name="Strzałka w dół 34"/>
          <p:cNvSpPr/>
          <p:nvPr/>
        </p:nvSpPr>
        <p:spPr>
          <a:xfrm>
            <a:off x="7236296" y="3212976"/>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6" name="Strzałka w dół 35"/>
          <p:cNvSpPr/>
          <p:nvPr/>
        </p:nvSpPr>
        <p:spPr>
          <a:xfrm>
            <a:off x="1548000" y="5589240"/>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8" name="Strzałka w dół 37"/>
          <p:cNvSpPr/>
          <p:nvPr/>
        </p:nvSpPr>
        <p:spPr>
          <a:xfrm>
            <a:off x="4355976" y="5589240"/>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sp>
        <p:nvSpPr>
          <p:cNvPr id="39" name="Strzałka w dół 38"/>
          <p:cNvSpPr/>
          <p:nvPr/>
        </p:nvSpPr>
        <p:spPr>
          <a:xfrm>
            <a:off x="7236000" y="5589240"/>
            <a:ext cx="288032" cy="216024"/>
          </a:xfrm>
          <a:prstGeom prst="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pl-PL"/>
          </a:p>
        </p:txBody>
      </p:sp>
      <p:cxnSp>
        <p:nvCxnSpPr>
          <p:cNvPr id="41" name="Łącznik prosty 40"/>
          <p:cNvCxnSpPr/>
          <p:nvPr/>
        </p:nvCxnSpPr>
        <p:spPr>
          <a:xfrm flipH="1">
            <a:off x="251520" y="1124744"/>
            <a:ext cx="28803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251520" y="1124744"/>
            <a:ext cx="0" cy="4248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Łącznik prosty ze strzałką 44"/>
          <p:cNvCxnSpPr/>
          <p:nvPr/>
        </p:nvCxnSpPr>
        <p:spPr>
          <a:xfrm>
            <a:off x="251520" y="2996952"/>
            <a:ext cx="2880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Łącznik prosty ze strzałką 46"/>
          <p:cNvCxnSpPr>
            <a:endCxn id="19" idx="2"/>
          </p:cNvCxnSpPr>
          <p:nvPr/>
        </p:nvCxnSpPr>
        <p:spPr>
          <a:xfrm>
            <a:off x="251520" y="5373216"/>
            <a:ext cx="2880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pPr algn="l"/>
            <a:r>
              <a:rPr lang="pl-PL" sz="2400" b="1" dirty="0" smtClean="0">
                <a:solidFill>
                  <a:schemeClr val="tx2">
                    <a:lumMod val="50000"/>
                  </a:schemeClr>
                </a:solidFill>
              </a:rPr>
              <a:t>                    Struktura zatrudnienia NMOK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Pełni zadania menedżera, koordynuje pracą wszystkich działów, jest odpowiedzialny za przedłożenie, realizację i efektywność finansową autorskiego programu działania Nowego Miejskiego Ośrodka Kultury. Ponadto odpowiada za efektywne i gospodarne zarządzanie finansami ośrodka oraz administrację. Koordynuje pracą zespołu ds. administracyjno-finansowych, specjalisty ds. pozyskiwania funduszy oraz radia RSC.</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8" name="Sześcian 7"/>
          <p:cNvSpPr/>
          <p:nvPr/>
        </p:nvSpPr>
        <p:spPr>
          <a:xfrm>
            <a:off x="539552" y="1124744"/>
            <a:ext cx="7992000" cy="576064"/>
          </a:xfrm>
          <a:prstGeom prst="cub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Dyrektor</a:t>
            </a:r>
            <a:endParaRPr lang="pl-PL" sz="2000" b="1" dirty="0">
              <a:effectLst>
                <a:outerShdw blurRad="38100" dist="38100" dir="2700000" algn="tl">
                  <a:srgbClr val="000000">
                    <a:alpha val="43137"/>
                  </a:srgbClr>
                </a:outerShdw>
              </a:effectLst>
            </a:endParaRPr>
          </a:p>
        </p:txBody>
      </p:sp>
      <p:graphicFrame>
        <p:nvGraphicFramePr>
          <p:cNvPr id="40" name="Tabela 39"/>
          <p:cNvGraphicFramePr>
            <a:graphicFrameLocks noGrp="1"/>
          </p:cNvGraphicFramePr>
          <p:nvPr/>
        </p:nvGraphicFramePr>
        <p:xfrm>
          <a:off x="539552" y="4373096"/>
          <a:ext cx="8064896" cy="442848"/>
        </p:xfrm>
        <a:graphic>
          <a:graphicData uri="http://schemas.openxmlformats.org/drawingml/2006/table">
            <a:tbl>
              <a:tblPr firstRow="1" bandRow="1">
                <a:tableStyleId>{5C22544A-7EE6-4342-B048-85BDC9FD1C3A}</a:tableStyleId>
              </a:tblPr>
              <a:tblGrid>
                <a:gridCol w="2232248"/>
                <a:gridCol w="5832648"/>
              </a:tblGrid>
              <a:tr h="442848">
                <a:tc>
                  <a:txBody>
                    <a:bodyPr/>
                    <a:lstStyle/>
                    <a:p>
                      <a:pPr algn="ctr"/>
                      <a:r>
                        <a:rPr lang="pl-PL" sz="1600" b="1" kern="1200" dirty="0" smtClean="0">
                          <a:solidFill>
                            <a:schemeClr val="lt1"/>
                          </a:solidFill>
                          <a:latin typeface="+mn-lt"/>
                          <a:ea typeface="+mn-ea"/>
                          <a:cs typeface="+mn-cs"/>
                        </a:rPr>
                        <a:t>1 stanowisko pracy</a:t>
                      </a:r>
                    </a:p>
                  </a:txBody>
                  <a:tcPr/>
                </a:tc>
                <a:tc>
                  <a:txBody>
                    <a:bodyPr/>
                    <a:lstStyle/>
                    <a:p>
                      <a:r>
                        <a:rPr lang="pl-PL" sz="1600" b="1" kern="1200" dirty="0" smtClean="0">
                          <a:solidFill>
                            <a:schemeClr val="lt1"/>
                          </a:solidFill>
                          <a:latin typeface="+mn-lt"/>
                          <a:ea typeface="+mn-ea"/>
                          <a:cs typeface="+mn-cs"/>
                        </a:rPr>
                        <a:t>* Dyrektor MOK lub MCK lub wybrany w drodze konkursu</a:t>
                      </a:r>
                    </a:p>
                  </a:txBody>
                  <a:tcPr/>
                </a:tc>
              </a:tr>
            </a:tbl>
          </a:graphicData>
        </a:graphic>
      </p:graphicFrame>
      <p:sp>
        <p:nvSpPr>
          <p:cNvPr id="42" name="pole tekstowe 41"/>
          <p:cNvSpPr txBox="1"/>
          <p:nvPr/>
        </p:nvSpPr>
        <p:spPr>
          <a:xfrm>
            <a:off x="7488832" y="4941168"/>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(3)</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Odpowiada za operacje finansowe Nowego Miejskiego Ośrodka Kultury, obsługę księgową, kadrową i administracyjną ośrodka.</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3636744"/>
          <a:ext cx="8064896" cy="2440176"/>
        </p:xfrm>
        <a:graphic>
          <a:graphicData uri="http://schemas.openxmlformats.org/drawingml/2006/table">
            <a:tbl>
              <a:tblPr firstRow="1" bandRow="1">
                <a:tableStyleId>{5C22544A-7EE6-4342-B048-85BDC9FD1C3A}</a:tableStyleId>
              </a:tblPr>
              <a:tblGrid>
                <a:gridCol w="2232248"/>
                <a:gridCol w="5832648"/>
              </a:tblGrid>
              <a:tr h="442848">
                <a:tc rowSpan="3">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3 stanowiska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Specjalista</a:t>
                      </a:r>
                      <a:r>
                        <a:rPr lang="pl-PL" sz="1600" b="1" kern="1200" baseline="0" dirty="0" smtClean="0">
                          <a:solidFill>
                            <a:schemeClr val="accent6">
                              <a:lumMod val="50000"/>
                            </a:schemeClr>
                          </a:solidFill>
                          <a:latin typeface="+mn-lt"/>
                          <a:ea typeface="+mn-ea"/>
                          <a:cs typeface="+mn-cs"/>
                        </a:rPr>
                        <a:t> ds. organizacyjnych, kadrowych i socjalnych (MCK) </a:t>
                      </a:r>
                      <a:r>
                        <a:rPr lang="pl-PL" sz="1600" b="1" kern="1200" baseline="0" dirty="0" smtClean="0">
                          <a:solidFill>
                            <a:srgbClr val="FF0000"/>
                          </a:solidFill>
                          <a:latin typeface="+mn-lt"/>
                          <a:ea typeface="+mn-ea"/>
                          <a:cs typeface="+mn-cs"/>
                        </a:rPr>
                        <a:t>lub</a:t>
                      </a:r>
                      <a:r>
                        <a:rPr lang="pl-PL" sz="1600" b="1" kern="1200" baseline="0" dirty="0" smtClean="0">
                          <a:solidFill>
                            <a:schemeClr val="accent6">
                              <a:lumMod val="50000"/>
                            </a:schemeClr>
                          </a:solidFill>
                          <a:latin typeface="+mn-lt"/>
                          <a:ea typeface="+mn-ea"/>
                          <a:cs typeface="+mn-cs"/>
                        </a:rPr>
                        <a:t> referent ds. administracyjno-biurowych na umowę o pracę na zastępstwo (MCK) </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jako specjalista ds. administracyjnych, biurowych i kadrowych</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 Główny</a:t>
                      </a:r>
                      <a:r>
                        <a:rPr lang="pl-PL" sz="1600" b="1" kern="1200" baseline="0" dirty="0" smtClean="0">
                          <a:solidFill>
                            <a:schemeClr val="accent6">
                              <a:lumMod val="50000"/>
                            </a:schemeClr>
                          </a:solidFill>
                          <a:latin typeface="+mn-lt"/>
                          <a:ea typeface="+mn-ea"/>
                          <a:cs typeface="+mn-cs"/>
                        </a:rPr>
                        <a:t> księgowy MOK lub MCK</a:t>
                      </a:r>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 Starszy księgowy MOK lub MCK</a:t>
                      </a:r>
                    </a:p>
                  </a:txBody>
                  <a:tcPr>
                    <a:solidFill>
                      <a:schemeClr val="bg1">
                        <a:lumMod val="75000"/>
                      </a:schemeClr>
                    </a:solidFill>
                  </a:tcPr>
                </a:tc>
              </a:tr>
            </a:tbl>
          </a:graphicData>
        </a:graphic>
      </p:graphicFrame>
      <p:sp>
        <p:nvSpPr>
          <p:cNvPr id="42" name="pole tekstowe 41"/>
          <p:cNvSpPr txBox="1"/>
          <p:nvPr/>
        </p:nvSpPr>
        <p:spPr>
          <a:xfrm>
            <a:off x="7380312" y="6197242"/>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administracyjno-finansowy</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(4)</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Odpowiada za wybór, pisanie i składanie wniosków o dofinansowanie projektów Nowego Miejskiego Ośrodka Kultury oraz pomocy przy wnioskowaniu o fundusze dla projektów zewnętrznych realizowanych przy współpracy z instytucją. W ramach jego obowiązków leży także udzielanie konsultacji niezależnym animatorom kultury oraz organizacjom pozarządowym w zakresie korzystania z grantów, funduszy i konkursów. </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42" name="pole tekstowe 41"/>
          <p:cNvSpPr txBox="1"/>
          <p:nvPr/>
        </p:nvSpPr>
        <p:spPr>
          <a:xfrm>
            <a:off x="7380312" y="522920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Specjalista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ds. pozyskiwania funduszy</a:t>
            </a:r>
            <a:endParaRPr lang="pl-PL" sz="2000" b="1" dirty="0">
              <a:effectLst>
                <a:outerShdw blurRad="38100" dist="38100" dir="2700000" algn="tl">
                  <a:srgbClr val="000000">
                    <a:alpha val="43137"/>
                  </a:srgbClr>
                </a:outerShdw>
              </a:effectLst>
            </a:endParaRPr>
          </a:p>
        </p:txBody>
      </p:sp>
      <p:graphicFrame>
        <p:nvGraphicFramePr>
          <p:cNvPr id="8" name="Tabela 7"/>
          <p:cNvGraphicFramePr>
            <a:graphicFrameLocks noGrp="1"/>
          </p:cNvGraphicFramePr>
          <p:nvPr/>
        </p:nvGraphicFramePr>
        <p:xfrm>
          <a:off x="539552" y="4578072"/>
          <a:ext cx="8064896" cy="579120"/>
        </p:xfrm>
        <a:graphic>
          <a:graphicData uri="http://schemas.openxmlformats.org/drawingml/2006/table">
            <a:tbl>
              <a:tblPr firstRow="1" bandRow="1">
                <a:tableStyleId>{5C22544A-7EE6-4342-B048-85BDC9FD1C3A}</a:tableStyleId>
              </a:tblPr>
              <a:tblGrid>
                <a:gridCol w="2232248"/>
                <a:gridCol w="5832648"/>
              </a:tblGrid>
              <a:tr h="442848">
                <a:tc>
                  <a:txBody>
                    <a:bodyPr/>
                    <a:lstStyle/>
                    <a:p>
                      <a:pPr algn="ctr"/>
                      <a:r>
                        <a:rPr lang="pl-PL" sz="1600" b="1" kern="1200" dirty="0" smtClean="0">
                          <a:solidFill>
                            <a:schemeClr val="lt1"/>
                          </a:solidFill>
                          <a:latin typeface="+mn-lt"/>
                          <a:ea typeface="+mn-ea"/>
                          <a:cs typeface="+mn-cs"/>
                        </a:rPr>
                        <a:t>1 stanowisko pracy</a:t>
                      </a:r>
                    </a:p>
                  </a:txBody>
                  <a:tcPr/>
                </a:tc>
                <a:tc>
                  <a:txBody>
                    <a:bodyPr/>
                    <a:lstStyle/>
                    <a:p>
                      <a:r>
                        <a:rPr lang="pl-PL" sz="1600" b="1" kern="1200" dirty="0" smtClean="0">
                          <a:solidFill>
                            <a:schemeClr val="lt1"/>
                          </a:solidFill>
                          <a:latin typeface="+mn-lt"/>
                          <a:ea typeface="+mn-ea"/>
                          <a:cs typeface="+mn-cs"/>
                        </a:rPr>
                        <a:t>* Kierownik</a:t>
                      </a:r>
                      <a:r>
                        <a:rPr lang="pl-PL" sz="1600" b="1" kern="1200" baseline="0" dirty="0" smtClean="0">
                          <a:solidFill>
                            <a:schemeClr val="lt1"/>
                          </a:solidFill>
                          <a:latin typeface="+mn-lt"/>
                          <a:ea typeface="+mn-ea"/>
                          <a:cs typeface="+mn-cs"/>
                        </a:rPr>
                        <a:t> działu administracyjno-gospodarczego, specjalista ds. zamówień publicznych (MCK)</a:t>
                      </a:r>
                      <a:endParaRPr lang="pl-PL" sz="1600" b="1" kern="1200" dirty="0" smtClean="0">
                        <a:solidFill>
                          <a:schemeClr val="lt1"/>
                        </a:solidFill>
                        <a:latin typeface="+mn-lt"/>
                        <a:ea typeface="+mn-ea"/>
                        <a:cs typeface="+mn-cs"/>
                      </a:endParaRPr>
                    </a:p>
                  </a:txBody>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(5)</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Odpowiada za całościową obsługę pracy radia oraz organizację zajęć z warsztatu radiowego i medialnego we współpracy z głównym specjalistą ds. programowo-artystycznych (odpowiedzialnym m.in. za merytoryczną pracę Nowego Miejskiego Ośrodka Kultury), a także organizację praktyk i staży medialnych.</a:t>
            </a: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3951064"/>
          <a:ext cx="8064896" cy="2214240"/>
        </p:xfrm>
        <a:graphic>
          <a:graphicData uri="http://schemas.openxmlformats.org/drawingml/2006/table">
            <a:tbl>
              <a:tblPr firstRow="1" bandRow="1">
                <a:tableStyleId>{5C22544A-7EE6-4342-B048-85BDC9FD1C3A}</a:tableStyleId>
              </a:tblPr>
              <a:tblGrid>
                <a:gridCol w="2232248"/>
                <a:gridCol w="5832648"/>
              </a:tblGrid>
              <a:tr h="442848">
                <a:tc rowSpan="5">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9 stanowisk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Redaktor naczelny (radio)</a:t>
                      </a: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 Redaktor muzyczny na 1/2 etatu (radio)</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 3 x dziennikarz (radio)</a:t>
                      </a: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2 x dziennikarz na 3/4 etatu (radio)</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2 x dziennikarz na 1/2 etatu (radio)</a:t>
                      </a:r>
                    </a:p>
                  </a:txBody>
                  <a:tcPr>
                    <a:solidFill>
                      <a:schemeClr val="bg1">
                        <a:lumMod val="75000"/>
                      </a:schemeClr>
                    </a:solidFill>
                  </a:tcPr>
                </a:tc>
              </a:tr>
            </a:tbl>
          </a:graphicData>
        </a:graphic>
      </p:graphicFrame>
      <p:sp>
        <p:nvSpPr>
          <p:cNvPr id="42" name="pole tekstowe 41"/>
          <p:cNvSpPr txBox="1"/>
          <p:nvPr/>
        </p:nvSpPr>
        <p:spPr>
          <a:xfrm>
            <a:off x="7380312" y="626925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radia RSC</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(6)</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Jest odpowiedzialny za realizację zakładanego kierunku pracy merytorycznej ośrodka oraz bieżące jego modyfikowanie, w celu dostosowania do potrzeb mieszkańców Skierniewic i zwiększenia efektywności pracy ośrodka oraz jego wizerunku. Koordynuje pracą zespołu ds. merytorycznej pracy ośrodka, współpracy z partnerami oraz organizacji wydarzeń i </a:t>
            </a:r>
            <a:r>
              <a:rPr lang="pl-PL" sz="1800" b="1" dirty="0" err="1" smtClean="0">
                <a:solidFill>
                  <a:schemeClr val="tx2"/>
                </a:solidFill>
                <a:latin typeface="Calibri" pitchFamily="34" charset="0"/>
              </a:rPr>
              <a:t>eventów</a:t>
            </a:r>
            <a:r>
              <a:rPr lang="pl-PL" sz="1800" b="1" dirty="0" smtClean="0">
                <a:solidFill>
                  <a:schemeClr val="tx2"/>
                </a:solidFill>
                <a:latin typeface="Calibri" pitchFamily="34" charset="0"/>
              </a:rPr>
              <a:t>, zespołu Regionalnej Akademii Twórczej Przedsiębiorczości oraz zespołu ds. PR, marketingu, promocji i nawiązywania kontaktów zewnętrznych z instytucjami kultury i oświaty. Odpowiada za ocenę jakości zajęć i wydarzeń zamieszczanych w ofercie ośrodka.</a:t>
            </a: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8" name="Sześcian 7"/>
          <p:cNvSpPr/>
          <p:nvPr/>
        </p:nvSpPr>
        <p:spPr>
          <a:xfrm>
            <a:off x="539552" y="1124744"/>
            <a:ext cx="7992000" cy="576064"/>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Główny specjalista ds. programowo-artystycznych</a:t>
            </a:r>
            <a:endParaRPr lang="pl-PL" sz="2000" b="1" dirty="0">
              <a:effectLst>
                <a:outerShdw blurRad="38100" dist="38100" dir="2700000" algn="tl">
                  <a:srgbClr val="000000">
                    <a:alpha val="43137"/>
                  </a:srgbClr>
                </a:outerShdw>
              </a:effectLst>
            </a:endParaRPr>
          </a:p>
        </p:txBody>
      </p:sp>
      <p:graphicFrame>
        <p:nvGraphicFramePr>
          <p:cNvPr id="40" name="Tabela 39"/>
          <p:cNvGraphicFramePr>
            <a:graphicFrameLocks noGrp="1"/>
          </p:cNvGraphicFramePr>
          <p:nvPr/>
        </p:nvGraphicFramePr>
        <p:xfrm>
          <a:off x="539552" y="5218400"/>
          <a:ext cx="8064896" cy="822960"/>
        </p:xfrm>
        <a:graphic>
          <a:graphicData uri="http://schemas.openxmlformats.org/drawingml/2006/table">
            <a:tbl>
              <a:tblPr firstRow="1" bandRow="1">
                <a:tableStyleId>{5C22544A-7EE6-4342-B048-85BDC9FD1C3A}</a:tableStyleId>
              </a:tblPr>
              <a:tblGrid>
                <a:gridCol w="2232248"/>
                <a:gridCol w="5832648"/>
              </a:tblGrid>
              <a:tr h="442848">
                <a:tc>
                  <a:txBody>
                    <a:bodyPr/>
                    <a:lstStyle/>
                    <a:p>
                      <a:pPr algn="ctr"/>
                      <a:r>
                        <a:rPr lang="pl-PL" sz="1600" b="1" kern="1200" dirty="0" smtClean="0">
                          <a:solidFill>
                            <a:schemeClr val="lt1"/>
                          </a:solidFill>
                          <a:latin typeface="+mn-lt"/>
                          <a:ea typeface="+mn-ea"/>
                          <a:cs typeface="+mn-cs"/>
                        </a:rPr>
                        <a:t/>
                      </a:r>
                      <a:br>
                        <a:rPr lang="pl-PL" sz="1600" b="1" kern="1200" dirty="0" smtClean="0">
                          <a:solidFill>
                            <a:schemeClr val="lt1"/>
                          </a:solidFill>
                          <a:latin typeface="+mn-lt"/>
                          <a:ea typeface="+mn-ea"/>
                          <a:cs typeface="+mn-cs"/>
                        </a:rPr>
                      </a:br>
                      <a:r>
                        <a:rPr lang="pl-PL" sz="1600" b="1" kern="1200" dirty="0" smtClean="0">
                          <a:solidFill>
                            <a:schemeClr val="lt1"/>
                          </a:solidFill>
                          <a:latin typeface="+mn-lt"/>
                          <a:ea typeface="+mn-ea"/>
                          <a:cs typeface="+mn-cs"/>
                        </a:rPr>
                        <a:t>1 stanowisko pracy</a:t>
                      </a:r>
                    </a:p>
                  </a:txBody>
                  <a:tcPr/>
                </a:tc>
                <a:tc>
                  <a:txBody>
                    <a:bodyPr/>
                    <a:lstStyle/>
                    <a:p>
                      <a:r>
                        <a:rPr lang="pl-PL" sz="1600" b="1" kern="1200" dirty="0" smtClean="0">
                          <a:solidFill>
                            <a:schemeClr val="lt1"/>
                          </a:solidFill>
                          <a:latin typeface="+mn-lt"/>
                          <a:ea typeface="+mn-ea"/>
                          <a:cs typeface="+mn-cs"/>
                        </a:rPr>
                        <a:t>* Główny instruktor</a:t>
                      </a:r>
                      <a:r>
                        <a:rPr lang="pl-PL" sz="1600" b="1" kern="1200" baseline="0" dirty="0" smtClean="0">
                          <a:solidFill>
                            <a:schemeClr val="lt1"/>
                          </a:solidFill>
                          <a:latin typeface="+mn-lt"/>
                          <a:ea typeface="+mn-ea"/>
                          <a:cs typeface="+mn-cs"/>
                        </a:rPr>
                        <a:t> kursów pełniący funkcję kierownika działu impresaryjno-promocyjnego </a:t>
                      </a:r>
                      <a:r>
                        <a:rPr lang="pl-PL" sz="1600" b="1" kern="1200" baseline="0" dirty="0" smtClean="0">
                          <a:solidFill>
                            <a:schemeClr val="lt1"/>
                          </a:solidFill>
                          <a:latin typeface="+mn-lt"/>
                          <a:ea typeface="+mn-ea"/>
                          <a:cs typeface="+mn-cs"/>
                        </a:rPr>
                        <a:t>(MCK) lub </a:t>
                      </a:r>
                      <a:r>
                        <a:rPr lang="pl-PL" sz="1600" b="1" kern="1200" baseline="0" dirty="0" smtClean="0">
                          <a:solidFill>
                            <a:schemeClr val="lt1"/>
                          </a:solidFill>
                          <a:latin typeface="+mn-lt"/>
                          <a:ea typeface="+mn-ea"/>
                          <a:cs typeface="+mn-cs"/>
                        </a:rPr>
                        <a:t>wybrany w drodze konkursu</a:t>
                      </a:r>
                      <a:endParaRPr lang="pl-PL" sz="1600" b="1" kern="1200" dirty="0" smtClean="0">
                        <a:solidFill>
                          <a:schemeClr val="lt1"/>
                        </a:solidFill>
                        <a:latin typeface="+mn-lt"/>
                        <a:ea typeface="+mn-ea"/>
                        <a:cs typeface="+mn-cs"/>
                      </a:endParaRPr>
                    </a:p>
                  </a:txBody>
                  <a:tcPr/>
                </a:tc>
              </a:tr>
            </a:tbl>
          </a:graphicData>
        </a:graphic>
      </p:graphicFrame>
      <p:sp>
        <p:nvSpPr>
          <p:cNvPr id="42" name="pole tekstowe 41"/>
          <p:cNvSpPr txBox="1"/>
          <p:nvPr/>
        </p:nvSpPr>
        <p:spPr>
          <a:xfrm>
            <a:off x="7488832" y="6053226"/>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(7)</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Jest odpowiedzialny za warsztaty i zajęcia kulturalne ośrodka, w tym prowadzenie działalności klubowej. Współpracuje z kinoteatrem „Polonez” w zakresie edukacji filmowej, radiem RSC w zakresie edukacji medialnej, zespołem Regionalnej Akademii Twórczej Przedsiębiorczości oraz zespołem zajmującym się </a:t>
            </a:r>
            <a:r>
              <a:rPr lang="pl-PL" sz="1800" b="1" i="1" dirty="0" smtClean="0">
                <a:solidFill>
                  <a:schemeClr val="tx2"/>
                </a:solidFill>
                <a:latin typeface="Calibri" pitchFamily="34" charset="0"/>
              </a:rPr>
              <a:t>public </a:t>
            </a:r>
            <a:r>
              <a:rPr lang="pl-PL" sz="1800" b="1" i="1" dirty="0" err="1" smtClean="0">
                <a:solidFill>
                  <a:schemeClr val="tx2"/>
                </a:solidFill>
                <a:latin typeface="Calibri" pitchFamily="34" charset="0"/>
              </a:rPr>
              <a:t>relations</a:t>
            </a:r>
            <a:r>
              <a:rPr lang="pl-PL" sz="1800" b="1" dirty="0" smtClean="0">
                <a:solidFill>
                  <a:schemeClr val="tx2"/>
                </a:solidFill>
                <a:latin typeface="Calibri" pitchFamily="34" charset="0"/>
              </a:rPr>
              <a:t>, marketingiem, promocją i nawiązywaniem kontaktów zewnętrznych z instytucjami kultury i oświaty. W ramach struktury zespołu zatrudnieni są instruktorzy odpowiedzialni za ofertę w zakresie: sztuk plastycznych, muzyki, tańca, teatru, fotografii, filmu i nowych mediów oraz ekologii. Ponadto zespół zajmuje się obsługą ze strony Nowego Miejskiego Ośrodka Kultury wydarzeń inicjowanych przez partnerów ośrodka. Ustala również kalendarz wydarzeń kulturalnych organizowanych przez NMOK we współpracy z innymi instytucjami kultury, współorganizuje je.</a:t>
            </a: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ds. merytorycznej pracy ośrodka, współpracy z partnerami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oraz organizacji wydarzeń i </a:t>
            </a:r>
            <a:r>
              <a:rPr lang="pl-PL" sz="2000" b="1" dirty="0" err="1" smtClean="0">
                <a:effectLst>
                  <a:outerShdw blurRad="38100" dist="38100" dir="2700000" algn="tl">
                    <a:srgbClr val="000000">
                      <a:alpha val="43137"/>
                    </a:srgbClr>
                  </a:outerShdw>
                </a:effectLst>
              </a:rPr>
              <a:t>eventów</a:t>
            </a:r>
            <a:r>
              <a:rPr lang="pl-PL" sz="2000" b="1" dirty="0" smtClean="0">
                <a:effectLst>
                  <a:outerShdw blurRad="38100" dist="38100" dir="2700000" algn="tl">
                    <a:srgbClr val="000000">
                      <a:alpha val="43137"/>
                    </a:srgbClr>
                  </a:outerShdw>
                </a:effectLst>
              </a:rPr>
              <a:t> </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Cel i zakres badania</a:t>
            </a:r>
            <a:endParaRPr lang="pl-PL" sz="24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accent6">
                    <a:lumMod val="50000"/>
                  </a:schemeClr>
                </a:solidFill>
                <a:latin typeface="Calibri" pitchFamily="34" charset="0"/>
              </a:rPr>
              <a:t>Przedmiotowe badanie przeprowadzono w celu dostarczenia Urzędowi Miasta Skierniewice analizy pod kątem zwiększenia efektywności działań restrukturyzacyjnych w obszarze kultury Skierniewic.  </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Raport z badania objął:</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analizę aktualnego zakresu oferty kulturalnej Miasta Skierniewice;</a:t>
            </a:r>
          </a:p>
          <a:p>
            <a:pPr marL="0" indent="0" algn="just">
              <a:lnSpc>
                <a:spcPct val="110000"/>
              </a:lnSpc>
            </a:pPr>
            <a:r>
              <a:rPr lang="pl-PL" sz="1800" b="1" dirty="0" smtClean="0">
                <a:solidFill>
                  <a:schemeClr val="accent6">
                    <a:lumMod val="50000"/>
                  </a:schemeClr>
                </a:solidFill>
                <a:latin typeface="Calibri" pitchFamily="34" charset="0"/>
              </a:rPr>
              <a:t> opis zapisów prawa lokalnego oddziałujących na stan kultury w mieście;</a:t>
            </a:r>
          </a:p>
          <a:p>
            <a:pPr marL="0" indent="0" algn="just">
              <a:lnSpc>
                <a:spcPct val="110000"/>
              </a:lnSpc>
            </a:pPr>
            <a:r>
              <a:rPr lang="pl-PL" sz="1800" b="1" dirty="0" smtClean="0">
                <a:solidFill>
                  <a:schemeClr val="accent6">
                    <a:lumMod val="50000"/>
                  </a:schemeClr>
                </a:solidFill>
                <a:latin typeface="Calibri" pitchFamily="34" charset="0"/>
              </a:rPr>
              <a:t> porównanie działalności statutowej restrukturyzowanych instytucji kultury – MOK i MCK;</a:t>
            </a:r>
          </a:p>
          <a:p>
            <a:pPr marL="0" indent="0" algn="just">
              <a:lnSpc>
                <a:spcPct val="110000"/>
              </a:lnSpc>
            </a:pPr>
            <a:r>
              <a:rPr lang="pl-PL" sz="1800" b="1" dirty="0" smtClean="0">
                <a:solidFill>
                  <a:schemeClr val="accent6">
                    <a:lumMod val="50000"/>
                  </a:schemeClr>
                </a:solidFill>
                <a:latin typeface="Calibri" pitchFamily="34" charset="0"/>
              </a:rPr>
              <a:t> analizę sytuacji ekonomiczno-finansowej i zatrudnienia MOK i MCK;</a:t>
            </a:r>
          </a:p>
          <a:p>
            <a:pPr marL="0" indent="0" algn="just">
              <a:lnSpc>
                <a:spcPct val="110000"/>
              </a:lnSpc>
            </a:pPr>
            <a:r>
              <a:rPr lang="pl-PL" sz="1800" b="1" dirty="0" smtClean="0">
                <a:solidFill>
                  <a:schemeClr val="accent6">
                    <a:lumMod val="50000"/>
                  </a:schemeClr>
                </a:solidFill>
                <a:latin typeface="Calibri" pitchFamily="34" charset="0"/>
              </a:rPr>
              <a:t> prezentację kontekstu społecznego w zakresie opinii i oczekiwań dotyczących kultury, wyrażanych przez skierniewiczan;</a:t>
            </a:r>
          </a:p>
          <a:p>
            <a:pPr marL="0" indent="0" algn="just">
              <a:lnSpc>
                <a:spcPct val="110000"/>
              </a:lnSpc>
            </a:pPr>
            <a:r>
              <a:rPr lang="pl-PL" sz="1800" b="1" dirty="0" smtClean="0">
                <a:solidFill>
                  <a:schemeClr val="accent6">
                    <a:lumMod val="50000"/>
                  </a:schemeClr>
                </a:solidFill>
                <a:latin typeface="Calibri" pitchFamily="34" charset="0"/>
              </a:rPr>
              <a:t> rekomendacje dotyczące restrukturyzacji instytucji kultury oraz organizacji kultury w Skierniewicach.</a:t>
            </a: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(8)</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2339176"/>
          <a:ext cx="8064896" cy="4258176"/>
        </p:xfrm>
        <a:graphic>
          <a:graphicData uri="http://schemas.openxmlformats.org/drawingml/2006/table">
            <a:tbl>
              <a:tblPr firstRow="1" bandRow="1">
                <a:tableStyleId>{5C22544A-7EE6-4342-B048-85BDC9FD1C3A}</a:tableStyleId>
              </a:tblPr>
              <a:tblGrid>
                <a:gridCol w="2232248"/>
                <a:gridCol w="5832648"/>
              </a:tblGrid>
              <a:tr h="442848">
                <a:tc rowSpan="9">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endParaRPr lang="pl-PL" sz="1600" b="1" kern="1200" dirty="0" smtClean="0">
                        <a:solidFill>
                          <a:schemeClr val="accent6">
                            <a:lumMod val="50000"/>
                          </a:schemeClr>
                        </a:solidFill>
                        <a:latin typeface="+mn-lt"/>
                        <a:ea typeface="+mn-ea"/>
                        <a:cs typeface="+mn-cs"/>
                      </a:endParaRPr>
                    </a:p>
                    <a:p>
                      <a:pPr algn="ctr"/>
                      <a:endParaRPr lang="pl-PL" sz="1600" b="1" kern="1200" dirty="0" smtClean="0">
                        <a:solidFill>
                          <a:schemeClr val="accent6">
                            <a:lumMod val="50000"/>
                          </a:schemeClr>
                        </a:solidFill>
                        <a:latin typeface="+mn-lt"/>
                        <a:ea typeface="+mn-ea"/>
                        <a:cs typeface="+mn-cs"/>
                      </a:endParaRPr>
                    </a:p>
                    <a:p>
                      <a:pPr algn="ctr"/>
                      <a:endParaRPr lang="pl-PL" sz="1600" b="1" kern="1200" dirty="0" smtClean="0">
                        <a:solidFill>
                          <a:schemeClr val="accent6">
                            <a:lumMod val="50000"/>
                          </a:schemeClr>
                        </a:solidFill>
                        <a:latin typeface="+mn-lt"/>
                        <a:ea typeface="+mn-ea"/>
                        <a:cs typeface="+mn-cs"/>
                      </a:endParaRPr>
                    </a:p>
                    <a:p>
                      <a:pPr algn="ctr"/>
                      <a:endParaRPr lang="pl-PL" sz="1600" b="1" kern="1200" dirty="0" smtClean="0">
                        <a:solidFill>
                          <a:schemeClr val="accent6">
                            <a:lumMod val="50000"/>
                          </a:schemeClr>
                        </a:solidFill>
                        <a:latin typeface="+mn-lt"/>
                        <a:ea typeface="+mn-ea"/>
                        <a:cs typeface="+mn-cs"/>
                      </a:endParaRPr>
                    </a:p>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9 stanowisk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Główny instruktor kursów ds. edukacji kulturalnej i informacji</a:t>
                      </a:r>
                      <a:r>
                        <a:rPr lang="pl-PL" sz="1600" b="1" kern="1200" baseline="0" dirty="0" smtClean="0">
                          <a:solidFill>
                            <a:schemeClr val="accent6">
                              <a:lumMod val="50000"/>
                            </a:schemeClr>
                          </a:solidFill>
                          <a:latin typeface="+mn-lt"/>
                          <a:ea typeface="+mn-ea"/>
                          <a:cs typeface="+mn-cs"/>
                        </a:rPr>
                        <a:t> (MCK)</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Główny instruktor ds. teatru i żywego słowa (MCK)</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Instruktor ds. tańca (MCK)</a:t>
                      </a: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Instruktor ds. muzyki, nauczyciel muzyki (klub „Konstancja”)</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Instruktor ds. filmu i imprez muzycznych (MCK)</a:t>
                      </a:r>
                    </a:p>
                  </a:txBody>
                  <a:tcPr>
                    <a:solidFill>
                      <a:schemeClr val="bg1">
                        <a:lumMod val="75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Starszy</a:t>
                      </a:r>
                      <a:r>
                        <a:rPr lang="pl-PL" sz="1600" b="1" kern="1200" baseline="0" dirty="0" smtClean="0">
                          <a:solidFill>
                            <a:schemeClr val="accent6">
                              <a:lumMod val="50000"/>
                            </a:schemeClr>
                          </a:solidFill>
                          <a:latin typeface="+mn-lt"/>
                          <a:ea typeface="+mn-ea"/>
                          <a:cs typeface="+mn-cs"/>
                        </a:rPr>
                        <a:t> specjalista ds. plastyki (MCK)</a:t>
                      </a:r>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Instruktor ds. plastyki (MCK)</a:t>
                      </a:r>
                    </a:p>
                  </a:txBody>
                  <a:tcPr>
                    <a:solidFill>
                      <a:schemeClr val="bg1">
                        <a:lumMod val="75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Instruktor plastyk na 1/2 etatu (klub „Konstancja”)</a:t>
                      </a:r>
                    </a:p>
                  </a:txBody>
                  <a:tcPr>
                    <a:solidFill>
                      <a:schemeClr val="accent1">
                        <a:lumMod val="20000"/>
                        <a:lumOff val="80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Instruktor plastyki na 1/3 etatu (MCK)</a:t>
                      </a:r>
                    </a:p>
                  </a:txBody>
                  <a:tcPr>
                    <a:solidFill>
                      <a:schemeClr val="bg1">
                        <a:lumMod val="75000"/>
                      </a:schemeClr>
                    </a:solidFill>
                  </a:tcPr>
                </a:tc>
              </a:tr>
            </a:tbl>
          </a:graphicData>
        </a:graphic>
      </p:graphicFrame>
      <p:sp>
        <p:nvSpPr>
          <p:cNvPr id="42" name="pole tekstowe 41"/>
          <p:cNvSpPr txBox="1"/>
          <p:nvPr/>
        </p:nvSpPr>
        <p:spPr>
          <a:xfrm>
            <a:off x="7524328" y="1916832"/>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ds. merytorycznej pracy ośrodka, współpracy z partnerami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oraz organizacji wydarzeń i </a:t>
            </a:r>
            <a:r>
              <a:rPr lang="pl-PL" sz="2000" b="1" dirty="0" err="1" smtClean="0">
                <a:effectLst>
                  <a:outerShdw blurRad="38100" dist="38100" dir="2700000" algn="tl">
                    <a:srgbClr val="000000">
                      <a:alpha val="43137"/>
                    </a:srgbClr>
                  </a:outerShdw>
                </a:effectLst>
              </a:rPr>
              <a:t>eventów</a:t>
            </a:r>
            <a:r>
              <a:rPr lang="pl-PL" sz="2000" b="1" dirty="0" smtClean="0">
                <a:effectLst>
                  <a:outerShdw blurRad="38100" dist="38100" dir="2700000" algn="tl">
                    <a:srgbClr val="000000">
                      <a:alpha val="43137"/>
                    </a:srgbClr>
                  </a:outerShdw>
                </a:effectLst>
              </a:rPr>
              <a:t> </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(9)</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Jest zobligowany do współpracy z zespołem ds. merytorycznej pracy ośrodka, współpracy z partnerami oraz organizacji wydarzeń i </a:t>
            </a:r>
            <a:r>
              <a:rPr lang="pl-PL" sz="1800" b="1" dirty="0" err="1" smtClean="0">
                <a:solidFill>
                  <a:schemeClr val="tx2"/>
                </a:solidFill>
                <a:latin typeface="Calibri" pitchFamily="34" charset="0"/>
              </a:rPr>
              <a:t>eventów</a:t>
            </a:r>
            <a:r>
              <a:rPr lang="pl-PL" sz="1800" b="1" dirty="0" smtClean="0">
                <a:solidFill>
                  <a:schemeClr val="tx2"/>
                </a:solidFill>
                <a:latin typeface="Calibri" pitchFamily="34" charset="0"/>
              </a:rPr>
              <a:t> oraz zespołem ds. PR, marketingu, promocji i nawiązywania kontaktów zewnętrznych z instytucjami kultury i oświaty. Odpowiada za świadczenie usług nastawionych na kształtowanie i rozwój kulturalnej tożsamości regionalnej oraz promowanie regionalnego dziedzictwa kulturowego.</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4229184"/>
          <a:ext cx="8064896" cy="1952496"/>
        </p:xfrm>
        <a:graphic>
          <a:graphicData uri="http://schemas.openxmlformats.org/drawingml/2006/table">
            <a:tbl>
              <a:tblPr firstRow="1" bandRow="1">
                <a:tableStyleId>{5C22544A-7EE6-4342-B048-85BDC9FD1C3A}</a:tableStyleId>
              </a:tblPr>
              <a:tblGrid>
                <a:gridCol w="2232248"/>
                <a:gridCol w="5832648"/>
              </a:tblGrid>
              <a:tr h="442848">
                <a:tc rowSpan="3">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3 stanowiska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Kierownik RATP</a:t>
                      </a:r>
                      <a:r>
                        <a:rPr lang="pl-PL" sz="1600" b="1" kern="1200" baseline="0" dirty="0" smtClean="0">
                          <a:solidFill>
                            <a:schemeClr val="accent6">
                              <a:lumMod val="50000"/>
                            </a:schemeClr>
                          </a:solidFill>
                          <a:latin typeface="+mn-lt"/>
                          <a:ea typeface="+mn-ea"/>
                          <a:cs typeface="+mn-cs"/>
                        </a:rPr>
                        <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jako specjalista ds. kształtowania, rozwoju oraz promocji tożsamości i dziedzictwa kulturowego w regionie</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 Referent ds. informacji kulturalnej RATP</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 Informatyk</a:t>
                      </a:r>
                      <a:r>
                        <a:rPr lang="pl-PL" sz="1600" b="1" kern="1200" baseline="0" dirty="0" smtClean="0">
                          <a:solidFill>
                            <a:schemeClr val="accent6">
                              <a:lumMod val="50000"/>
                            </a:schemeClr>
                          </a:solidFill>
                          <a:latin typeface="+mn-lt"/>
                          <a:ea typeface="+mn-ea"/>
                          <a:cs typeface="+mn-cs"/>
                        </a:rPr>
                        <a:t> – grafik komputerowy (RATP)</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bl>
          </a:graphicData>
        </a:graphic>
      </p:graphicFrame>
      <p:sp>
        <p:nvSpPr>
          <p:cNvPr id="42" name="pole tekstowe 41"/>
          <p:cNvSpPr txBox="1"/>
          <p:nvPr/>
        </p:nvSpPr>
        <p:spPr>
          <a:xfrm>
            <a:off x="7344816" y="626925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Regionalnej Akademii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Twórczej Przedsiębiorczości</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(10)</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Odpowiada za komunikację w Nowym Miejskim Ośrodku Kultury, w tym za prowadzenie strony internetowej zintegrowanej z pracą innych instytucji kultury. Zajmuje się promocją NMOK – zajęć, warsztatów oraz wydarzeń i </a:t>
            </a:r>
            <a:r>
              <a:rPr lang="pl-PL" sz="1800" b="1" dirty="0" err="1" smtClean="0">
                <a:solidFill>
                  <a:schemeClr val="tx2"/>
                </a:solidFill>
                <a:latin typeface="Calibri" pitchFamily="34" charset="0"/>
              </a:rPr>
              <a:t>eventów</a:t>
            </a:r>
            <a:r>
              <a:rPr lang="pl-PL" sz="1800" b="1" dirty="0" smtClean="0">
                <a:solidFill>
                  <a:schemeClr val="tx2"/>
                </a:solidFill>
                <a:latin typeface="Calibri" pitchFamily="34" charset="0"/>
              </a:rPr>
              <a:t>, a także lokalnych twórców kultury. Odpowiada za nawiązywanie i utrzymywanie współpracy z innymi ośrodkami kulturalnymi i oświatowymi w mieście, regionie, kraju oraz za granicą.</a:t>
            </a: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4229184"/>
          <a:ext cx="8064896" cy="1310640"/>
        </p:xfrm>
        <a:graphic>
          <a:graphicData uri="http://schemas.openxmlformats.org/drawingml/2006/table">
            <a:tbl>
              <a:tblPr firstRow="1" bandRow="1">
                <a:tableStyleId>{5C22544A-7EE6-4342-B048-85BDC9FD1C3A}</a:tableStyleId>
              </a:tblPr>
              <a:tblGrid>
                <a:gridCol w="2232248"/>
                <a:gridCol w="5832648"/>
              </a:tblGrid>
              <a:tr h="442848">
                <a:tc>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2 stanowiska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2 x specjalista</a:t>
                      </a:r>
                      <a:r>
                        <a:rPr lang="pl-PL" sz="1600" b="1" kern="1200" baseline="0" dirty="0" smtClean="0">
                          <a:solidFill>
                            <a:schemeClr val="accent6">
                              <a:lumMod val="50000"/>
                            </a:schemeClr>
                          </a:solidFill>
                          <a:latin typeface="+mn-lt"/>
                          <a:ea typeface="+mn-ea"/>
                          <a:cs typeface="+mn-cs"/>
                        </a:rPr>
                        <a:t> ds. marketingu i reklamy (radio)</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a:r>
                      <a:br>
                        <a:rPr lang="pl-PL" sz="1600" b="1" kern="1200" baseline="0" dirty="0" smtClean="0">
                          <a:solidFill>
                            <a:schemeClr val="accent6">
                              <a:lumMod val="50000"/>
                            </a:schemeClr>
                          </a:solidFill>
                          <a:latin typeface="+mn-lt"/>
                          <a:ea typeface="+mn-ea"/>
                          <a:cs typeface="+mn-cs"/>
                        </a:rPr>
                      </a:br>
                      <a:r>
                        <a:rPr lang="pl-PL" sz="1600" b="1" kern="1200" baseline="0" dirty="0" smtClean="0">
                          <a:solidFill>
                            <a:schemeClr val="accent6">
                              <a:lumMod val="50000"/>
                            </a:schemeClr>
                          </a:solidFill>
                          <a:latin typeface="+mn-lt"/>
                          <a:ea typeface="+mn-ea"/>
                          <a:cs typeface="+mn-cs"/>
                        </a:rPr>
                        <a:t>– jako specjalista ds. PR, marketingu, promocji i nawiązywania kontaktów zewnętrznych z instytucjami kultury i oświaty</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bl>
          </a:graphicData>
        </a:graphic>
      </p:graphicFrame>
      <p:sp>
        <p:nvSpPr>
          <p:cNvPr id="42" name="pole tekstowe 41"/>
          <p:cNvSpPr txBox="1"/>
          <p:nvPr/>
        </p:nvSpPr>
        <p:spPr>
          <a:xfrm>
            <a:off x="7344816" y="626925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b="1" dirty="0" smtClean="0">
                <a:effectLst>
                  <a:outerShdw blurRad="38100" dist="38100" dir="2700000" algn="tl">
                    <a:srgbClr val="000000">
                      <a:alpha val="43137"/>
                    </a:srgbClr>
                  </a:outerShdw>
                </a:effectLst>
              </a:rPr>
              <a:t>Zespół ds. PR, marketingu, promocji </a:t>
            </a:r>
            <a:br>
              <a:rPr lang="pl-PL" b="1" dirty="0" smtClean="0">
                <a:effectLst>
                  <a:outerShdw blurRad="38100" dist="38100" dir="2700000" algn="tl">
                    <a:srgbClr val="000000">
                      <a:alpha val="43137"/>
                    </a:srgbClr>
                  </a:outerShdw>
                </a:effectLst>
              </a:rPr>
            </a:br>
            <a:r>
              <a:rPr lang="pl-PL" b="1" dirty="0" smtClean="0">
                <a:effectLst>
                  <a:outerShdw blurRad="38100" dist="38100" dir="2700000" algn="tl">
                    <a:srgbClr val="000000">
                      <a:alpha val="43137"/>
                    </a:srgbClr>
                  </a:outerShdw>
                </a:effectLst>
              </a:rPr>
              <a:t>i nawiązywania kontaktów zewnętrznych </a:t>
            </a:r>
            <a:br>
              <a:rPr lang="pl-PL" b="1" dirty="0" smtClean="0">
                <a:effectLst>
                  <a:outerShdw blurRad="38100" dist="38100" dir="2700000" algn="tl">
                    <a:srgbClr val="000000">
                      <a:alpha val="43137"/>
                    </a:srgbClr>
                  </a:outerShdw>
                </a:effectLst>
              </a:rPr>
            </a:br>
            <a:r>
              <a:rPr lang="pl-PL" b="1" dirty="0" smtClean="0">
                <a:effectLst>
                  <a:outerShdw blurRad="38100" dist="38100" dir="2700000" algn="tl">
                    <a:srgbClr val="000000">
                      <a:alpha val="43137"/>
                    </a:srgbClr>
                  </a:outerShdw>
                </a:effectLst>
              </a:rPr>
              <a:t>z instytucjami kultury i oświaty </a:t>
            </a:r>
            <a:endParaRPr lang="pl-PL"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(11)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Odpowiada za działalność kinoteatru „Polonez” oraz obsługę techniczną i gospodarczą, a także zapewnienie niezbędnego wyposażenia wszystkich zajęć, warsztatów i wydarzeń współorganizowanych przez Nowy Miejski Ośrodek Kultury oraz za sprawność urządzeń technicznych i porządek na terenie obiektów ośrodka.</a:t>
            </a: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8" name="Sześcian 7"/>
          <p:cNvSpPr/>
          <p:nvPr/>
        </p:nvSpPr>
        <p:spPr>
          <a:xfrm>
            <a:off x="539552" y="1124744"/>
            <a:ext cx="7992000" cy="576064"/>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Zastępca dyrektora ds. kinoteatru i techniki</a:t>
            </a:r>
            <a:endParaRPr lang="pl-PL" sz="2000" b="1" dirty="0">
              <a:effectLst>
                <a:outerShdw blurRad="38100" dist="38100" dir="2700000" algn="tl">
                  <a:srgbClr val="000000">
                    <a:alpha val="43137"/>
                  </a:srgbClr>
                </a:outerShdw>
              </a:effectLst>
            </a:endParaRPr>
          </a:p>
        </p:txBody>
      </p:sp>
      <p:graphicFrame>
        <p:nvGraphicFramePr>
          <p:cNvPr id="40" name="Tabela 39"/>
          <p:cNvGraphicFramePr>
            <a:graphicFrameLocks noGrp="1"/>
          </p:cNvGraphicFramePr>
          <p:nvPr/>
        </p:nvGraphicFramePr>
        <p:xfrm>
          <a:off x="539552" y="4869160"/>
          <a:ext cx="8064896" cy="730880"/>
        </p:xfrm>
        <a:graphic>
          <a:graphicData uri="http://schemas.openxmlformats.org/drawingml/2006/table">
            <a:tbl>
              <a:tblPr firstRow="1" bandRow="1">
                <a:tableStyleId>{5C22544A-7EE6-4342-B048-85BDC9FD1C3A}</a:tableStyleId>
              </a:tblPr>
              <a:tblGrid>
                <a:gridCol w="2232248"/>
                <a:gridCol w="5832648"/>
              </a:tblGrid>
              <a:tr h="730880">
                <a:tc>
                  <a:txBody>
                    <a:bodyPr/>
                    <a:lstStyle/>
                    <a:p>
                      <a:pPr algn="ctr"/>
                      <a:r>
                        <a:rPr lang="pl-PL" sz="1600" b="1" kern="1200" dirty="0" smtClean="0">
                          <a:solidFill>
                            <a:schemeClr val="lt1"/>
                          </a:solidFill>
                          <a:latin typeface="+mn-lt"/>
                          <a:ea typeface="+mn-ea"/>
                          <a:cs typeface="+mn-cs"/>
                        </a:rPr>
                        <a:t/>
                      </a:r>
                      <a:br>
                        <a:rPr lang="pl-PL" sz="1600" b="1" kern="1200" dirty="0" smtClean="0">
                          <a:solidFill>
                            <a:schemeClr val="lt1"/>
                          </a:solidFill>
                          <a:latin typeface="+mn-lt"/>
                          <a:ea typeface="+mn-ea"/>
                          <a:cs typeface="+mn-cs"/>
                        </a:rPr>
                      </a:br>
                      <a:r>
                        <a:rPr lang="pl-PL" sz="1600" b="1" kern="1200" dirty="0" smtClean="0">
                          <a:solidFill>
                            <a:schemeClr val="lt1"/>
                          </a:solidFill>
                          <a:latin typeface="+mn-lt"/>
                          <a:ea typeface="+mn-ea"/>
                          <a:cs typeface="+mn-cs"/>
                        </a:rPr>
                        <a:t>1 stanowisko pracy</a:t>
                      </a:r>
                    </a:p>
                  </a:txBody>
                  <a:tcPr/>
                </a:tc>
                <a:tc>
                  <a:txBody>
                    <a:bodyPr/>
                    <a:lstStyle/>
                    <a:p>
                      <a:r>
                        <a:rPr lang="pl-PL" sz="1600" b="1" kern="1200" dirty="0" smtClean="0">
                          <a:solidFill>
                            <a:schemeClr val="lt1"/>
                          </a:solidFill>
                          <a:latin typeface="+mn-lt"/>
                          <a:ea typeface="+mn-ea"/>
                          <a:cs typeface="+mn-cs"/>
                        </a:rPr>
                        <a:t/>
                      </a:r>
                      <a:br>
                        <a:rPr lang="pl-PL" sz="1600" b="1" kern="1200" dirty="0" smtClean="0">
                          <a:solidFill>
                            <a:schemeClr val="lt1"/>
                          </a:solidFill>
                          <a:latin typeface="+mn-lt"/>
                          <a:ea typeface="+mn-ea"/>
                          <a:cs typeface="+mn-cs"/>
                        </a:rPr>
                      </a:br>
                      <a:r>
                        <a:rPr lang="pl-PL" sz="1600" b="1" kern="1200" dirty="0" smtClean="0">
                          <a:solidFill>
                            <a:schemeClr val="lt1"/>
                          </a:solidFill>
                          <a:latin typeface="+mn-lt"/>
                          <a:ea typeface="+mn-ea"/>
                          <a:cs typeface="+mn-cs"/>
                        </a:rPr>
                        <a:t>* Zastępca dyrektora</a:t>
                      </a:r>
                      <a:r>
                        <a:rPr lang="pl-PL" sz="1600" b="1" kern="1200" baseline="0" dirty="0" smtClean="0">
                          <a:solidFill>
                            <a:schemeClr val="lt1"/>
                          </a:solidFill>
                          <a:latin typeface="+mn-lt"/>
                          <a:ea typeface="+mn-ea"/>
                          <a:cs typeface="+mn-cs"/>
                        </a:rPr>
                        <a:t> MOK lub wybrany w drodze konkursu</a:t>
                      </a:r>
                      <a:endParaRPr lang="pl-PL" sz="1600" b="1" kern="1200" dirty="0" smtClean="0">
                        <a:solidFill>
                          <a:schemeClr val="lt1"/>
                        </a:solidFill>
                        <a:latin typeface="+mn-lt"/>
                        <a:ea typeface="+mn-ea"/>
                        <a:cs typeface="+mn-cs"/>
                      </a:endParaRPr>
                    </a:p>
                  </a:txBody>
                  <a:tcPr/>
                </a:tc>
              </a:tr>
            </a:tbl>
          </a:graphicData>
        </a:graphic>
      </p:graphicFrame>
      <p:sp>
        <p:nvSpPr>
          <p:cNvPr id="42" name="pole tekstowe 41"/>
          <p:cNvSpPr txBox="1"/>
          <p:nvPr/>
        </p:nvSpPr>
        <p:spPr>
          <a:xfrm>
            <a:off x="7488832" y="5661248"/>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(12)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Jest zobligowany do współpracy z głównym specjalistą ds. programowo-artystycznych. Zajmuje się bieżącą obsługą kinoteatru oraz edukacją filmową i wizualną we współpracy z instruktorem odpowiedzialnym za fotografie, film i nowe media.</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3573016"/>
          <a:ext cx="8064896" cy="2594352"/>
        </p:xfrm>
        <a:graphic>
          <a:graphicData uri="http://schemas.openxmlformats.org/drawingml/2006/table">
            <a:tbl>
              <a:tblPr firstRow="1" bandRow="1">
                <a:tableStyleId>{5C22544A-7EE6-4342-B048-85BDC9FD1C3A}</a:tableStyleId>
              </a:tblPr>
              <a:tblGrid>
                <a:gridCol w="2232248"/>
                <a:gridCol w="5832648"/>
              </a:tblGrid>
              <a:tr h="442848">
                <a:tc rowSpan="5">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endParaRPr lang="pl-PL" sz="1600" b="1" kern="1200" dirty="0" smtClean="0">
                        <a:solidFill>
                          <a:schemeClr val="accent6">
                            <a:lumMod val="50000"/>
                          </a:schemeClr>
                        </a:solidFill>
                        <a:latin typeface="+mn-lt"/>
                        <a:ea typeface="+mn-ea"/>
                        <a:cs typeface="+mn-cs"/>
                      </a:endParaRPr>
                    </a:p>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5 stanowisk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Główny instruktor filmowy (kinoteatr)</a:t>
                      </a: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 Starszy instruktor filmowy (kinoteatr)</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 Specjalista – kasjer biletowy</a:t>
                      </a:r>
                      <a:r>
                        <a:rPr lang="pl-PL" sz="1600" b="1" kern="1200" baseline="0" dirty="0" smtClean="0">
                          <a:solidFill>
                            <a:schemeClr val="accent6">
                              <a:lumMod val="50000"/>
                            </a:schemeClr>
                          </a:solidFill>
                          <a:latin typeface="+mn-lt"/>
                          <a:ea typeface="+mn-ea"/>
                          <a:cs typeface="+mn-cs"/>
                        </a:rPr>
                        <a:t> (kinoteatr)</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Specjalista – kadry, kasjer biletowy na 3/4 etatu (kinoteatr)</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jako specjalista</a:t>
                      </a:r>
                      <a:r>
                        <a:rPr lang="pl-PL" sz="1600" b="1" kern="1200" baseline="0" dirty="0" smtClean="0">
                          <a:solidFill>
                            <a:schemeClr val="accent6">
                              <a:lumMod val="50000"/>
                            </a:schemeClr>
                          </a:solidFill>
                          <a:latin typeface="+mn-lt"/>
                          <a:ea typeface="+mn-ea"/>
                          <a:cs typeface="+mn-cs"/>
                        </a:rPr>
                        <a:t> – kasjer biletowy na 3/4 etatu</a:t>
                      </a:r>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a:t>
                      </a:r>
                      <a:r>
                        <a:rPr lang="pl-PL" sz="1600" b="1" kern="1200" baseline="0" dirty="0" smtClean="0">
                          <a:solidFill>
                            <a:schemeClr val="accent6">
                              <a:lumMod val="50000"/>
                            </a:schemeClr>
                          </a:solidFill>
                          <a:latin typeface="+mn-lt"/>
                          <a:ea typeface="+mn-ea"/>
                          <a:cs typeface="+mn-cs"/>
                        </a:rPr>
                        <a:t> Starszy referent – kasjer biletowy (kinoteatr)</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bl>
          </a:graphicData>
        </a:graphic>
      </p:graphicFrame>
      <p:sp>
        <p:nvSpPr>
          <p:cNvPr id="42" name="pole tekstowe 41"/>
          <p:cNvSpPr txBox="1"/>
          <p:nvPr/>
        </p:nvSpPr>
        <p:spPr>
          <a:xfrm>
            <a:off x="7344816" y="626925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kinoteatru „Polonez”</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(13)</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lvl="0" indent="0" algn="just">
              <a:lnSpc>
                <a:spcPct val="110000"/>
              </a:lnSpc>
              <a:buNone/>
            </a:pPr>
            <a:r>
              <a:rPr lang="pl-PL" sz="1800" b="1" dirty="0" smtClean="0">
                <a:solidFill>
                  <a:schemeClr val="tx2"/>
                </a:solidFill>
                <a:latin typeface="Calibri" pitchFamily="34" charset="0"/>
              </a:rPr>
              <a:t>To specjaliści zajmujący się obsługą warsztatów, zajęć i wydarzeń współorganizowanych przez Nowy Miejski Ośrodek Kultury oraz obsługą studia nagrań. Są ponadto odpowiedzialni za utrzymanie sprawności wszystkich urządzeń niezbędnych do pracy ośrodka.</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40" name="Tabela 39"/>
          <p:cNvGraphicFramePr>
            <a:graphicFrameLocks noGrp="1"/>
          </p:cNvGraphicFramePr>
          <p:nvPr/>
        </p:nvGraphicFramePr>
        <p:xfrm>
          <a:off x="539552" y="3284984"/>
          <a:ext cx="8136905" cy="3461900"/>
        </p:xfrm>
        <a:graphic>
          <a:graphicData uri="http://schemas.openxmlformats.org/drawingml/2006/table">
            <a:tbl>
              <a:tblPr firstRow="1" bandRow="1">
                <a:tableStyleId>{5C22544A-7EE6-4342-B048-85BDC9FD1C3A}</a:tableStyleId>
              </a:tblPr>
              <a:tblGrid>
                <a:gridCol w="1512168"/>
                <a:gridCol w="2952328"/>
                <a:gridCol w="3672409"/>
              </a:tblGrid>
              <a:tr h="633670">
                <a:tc rowSpan="5">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endParaRPr lang="pl-PL" sz="1600" b="1" kern="1200" dirty="0" smtClean="0">
                        <a:solidFill>
                          <a:schemeClr val="accent6">
                            <a:lumMod val="50000"/>
                          </a:schemeClr>
                        </a:solidFill>
                        <a:latin typeface="+mn-lt"/>
                        <a:ea typeface="+mn-ea"/>
                        <a:cs typeface="+mn-cs"/>
                      </a:endParaRPr>
                    </a:p>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10</a:t>
                      </a:r>
                      <a:r>
                        <a:rPr lang="pl-PL" sz="1600" b="1" kern="1200" baseline="0" dirty="0" smtClean="0">
                          <a:solidFill>
                            <a:schemeClr val="accent6">
                              <a:lumMod val="50000"/>
                            </a:schemeClr>
                          </a:solidFill>
                          <a:latin typeface="+mn-lt"/>
                          <a:ea typeface="+mn-ea"/>
                          <a:cs typeface="+mn-cs"/>
                        </a:rPr>
                        <a:t> </a:t>
                      </a:r>
                      <a:r>
                        <a:rPr lang="pl-PL" sz="1600" b="1" kern="1200" baseline="0" dirty="0" smtClean="0">
                          <a:solidFill>
                            <a:srgbClr val="FF0000"/>
                          </a:solidFill>
                          <a:latin typeface="+mn-lt"/>
                          <a:ea typeface="+mn-ea"/>
                          <a:cs typeface="+mn-cs"/>
                        </a:rPr>
                        <a:t>lub</a:t>
                      </a:r>
                      <a:r>
                        <a:rPr lang="pl-PL" sz="1600" b="1" kern="1200" baseline="0" dirty="0" smtClean="0">
                          <a:solidFill>
                            <a:schemeClr val="accent6">
                              <a:lumMod val="50000"/>
                            </a:schemeClr>
                          </a:solidFill>
                          <a:latin typeface="+mn-lt"/>
                          <a:ea typeface="+mn-ea"/>
                          <a:cs typeface="+mn-cs"/>
                        </a:rPr>
                        <a:t> 9</a:t>
                      </a:r>
                    </a:p>
                    <a:p>
                      <a:pPr algn="ctr"/>
                      <a:r>
                        <a:rPr lang="pl-PL" sz="1600" b="1" kern="1200" dirty="0" smtClean="0">
                          <a:solidFill>
                            <a:schemeClr val="accent6">
                              <a:lumMod val="50000"/>
                            </a:schemeClr>
                          </a:solidFill>
                          <a:latin typeface="+mn-lt"/>
                          <a:ea typeface="+mn-ea"/>
                          <a:cs typeface="+mn-cs"/>
                        </a:rPr>
                        <a:t> stanowisk pracy</a:t>
                      </a:r>
                    </a:p>
                  </a:txBody>
                  <a:tcPr>
                    <a:solidFill>
                      <a:schemeClr val="accent5">
                        <a:lumMod val="60000"/>
                        <a:lumOff val="40000"/>
                      </a:schemeClr>
                    </a:solidFill>
                  </a:tcPr>
                </a:tc>
                <a:tc>
                  <a:txBody>
                    <a:bodyPr/>
                    <a:lstStyle/>
                    <a:p>
                      <a:r>
                        <a:rPr lang="pl-PL" sz="1400" b="1" kern="1200" dirty="0" smtClean="0">
                          <a:solidFill>
                            <a:schemeClr val="accent6">
                              <a:lumMod val="50000"/>
                            </a:schemeClr>
                          </a:solidFill>
                          <a:latin typeface="+mn-lt"/>
                          <a:ea typeface="+mn-ea"/>
                          <a:cs typeface="+mn-cs"/>
                        </a:rPr>
                        <a:t>* Operator filmowy (kinoteatr)</a:t>
                      </a:r>
                    </a:p>
                  </a:txBody>
                  <a:tcPr>
                    <a:solidFill>
                      <a:schemeClr val="bg1">
                        <a:lumMod val="75000"/>
                      </a:schemeClr>
                    </a:solidFill>
                  </a:tcPr>
                </a:tc>
                <a:tc>
                  <a:txBody>
                    <a:bodyPr/>
                    <a:lstStyle/>
                    <a:p>
                      <a:r>
                        <a:rPr lang="pl-PL" sz="1400" b="1" kern="1200" dirty="0" smtClean="0">
                          <a:solidFill>
                            <a:schemeClr val="accent6">
                              <a:lumMod val="50000"/>
                            </a:schemeClr>
                          </a:solidFill>
                          <a:latin typeface="+mn-lt"/>
                          <a:ea typeface="+mn-ea"/>
                          <a:cs typeface="+mn-cs"/>
                        </a:rPr>
                        <a:t>* Specjalista ds. obsługi i konserwacji urządzeń (radio)</a:t>
                      </a:r>
                    </a:p>
                  </a:txBody>
                  <a:tcPr>
                    <a:solidFill>
                      <a:schemeClr val="bg1">
                        <a:lumMod val="75000"/>
                      </a:schemeClr>
                    </a:solidFill>
                  </a:tcPr>
                </a:tc>
              </a:tr>
              <a:tr h="633670">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400" b="1" kern="1200" dirty="0" smtClean="0">
                          <a:solidFill>
                            <a:schemeClr val="accent6">
                              <a:lumMod val="50000"/>
                            </a:schemeClr>
                          </a:solidFill>
                          <a:latin typeface="+mn-lt"/>
                          <a:ea typeface="+mn-ea"/>
                          <a:cs typeface="+mn-cs"/>
                        </a:rPr>
                        <a:t>* Specjalista informatyk, operator filmowy (kinoteatr)</a:t>
                      </a:r>
                    </a:p>
                  </a:txBody>
                  <a:tcPr>
                    <a:solidFill>
                      <a:schemeClr val="accent1">
                        <a:lumMod val="20000"/>
                        <a:lumOff val="80000"/>
                      </a:schemeClr>
                    </a:solidFill>
                  </a:tcPr>
                </a:tc>
                <a:tc>
                  <a:txBody>
                    <a:bodyPr/>
                    <a:lstStyle/>
                    <a:p>
                      <a:r>
                        <a:rPr lang="pl-PL" sz="1400" b="1" kern="1200" dirty="0" smtClean="0">
                          <a:solidFill>
                            <a:schemeClr val="accent6">
                              <a:lumMod val="50000"/>
                            </a:schemeClr>
                          </a:solidFill>
                          <a:latin typeface="+mn-lt"/>
                          <a:ea typeface="+mn-ea"/>
                          <a:cs typeface="+mn-cs"/>
                        </a:rPr>
                        <a:t>* Specjalista ds. obsługi i konserwacji urządzeń oświetleniowych,</a:t>
                      </a:r>
                      <a:r>
                        <a:rPr lang="pl-PL" sz="1400" b="1" kern="1200" baseline="0" dirty="0" smtClean="0">
                          <a:solidFill>
                            <a:schemeClr val="accent6">
                              <a:lumMod val="50000"/>
                            </a:schemeClr>
                          </a:solidFill>
                          <a:latin typeface="+mn-lt"/>
                          <a:ea typeface="+mn-ea"/>
                          <a:cs typeface="+mn-cs"/>
                        </a:rPr>
                        <a:t> audiowizualnych i BHP (MCK)</a:t>
                      </a:r>
                      <a:endParaRPr lang="pl-PL" sz="14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r>
              <a:tr h="633670">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400" b="1" kern="1200" dirty="0" smtClean="0">
                          <a:solidFill>
                            <a:schemeClr val="accent6">
                              <a:lumMod val="50000"/>
                            </a:schemeClr>
                          </a:solidFill>
                          <a:latin typeface="+mn-lt"/>
                          <a:ea typeface="+mn-ea"/>
                          <a:cs typeface="+mn-cs"/>
                        </a:rPr>
                        <a:t>*</a:t>
                      </a:r>
                      <a:r>
                        <a:rPr lang="pl-PL" sz="1400" b="1" kern="1200" baseline="0" dirty="0" smtClean="0">
                          <a:solidFill>
                            <a:schemeClr val="accent6">
                              <a:lumMod val="50000"/>
                            </a:schemeClr>
                          </a:solidFill>
                          <a:latin typeface="+mn-lt"/>
                          <a:ea typeface="+mn-ea"/>
                          <a:cs typeface="+mn-cs"/>
                        </a:rPr>
                        <a:t> Specjalista ds. montażu na 3/4 etatu (radio)</a:t>
                      </a:r>
                      <a:endParaRPr lang="pl-PL" sz="14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400" b="1" kern="1200" dirty="0" smtClean="0">
                          <a:solidFill>
                            <a:schemeClr val="accent6">
                              <a:lumMod val="50000"/>
                            </a:schemeClr>
                          </a:solidFill>
                          <a:latin typeface="+mn-lt"/>
                          <a:ea typeface="+mn-ea"/>
                          <a:cs typeface="+mn-cs"/>
                        </a:rPr>
                        <a:t>* Specjalista ds. obsługi i konserwacji urządzeń oświetleniowych (MCK) - </a:t>
                      </a:r>
                      <a:r>
                        <a:rPr lang="pl-PL" sz="1400" b="1" kern="1200" dirty="0" smtClean="0">
                          <a:solidFill>
                            <a:srgbClr val="FF0000"/>
                          </a:solidFill>
                          <a:latin typeface="+mn-lt"/>
                          <a:ea typeface="+mn-ea"/>
                          <a:cs typeface="+mn-cs"/>
                        </a:rPr>
                        <a:t>ewentualnie</a:t>
                      </a:r>
                    </a:p>
                  </a:txBody>
                  <a:tcPr>
                    <a:solidFill>
                      <a:schemeClr val="bg1">
                        <a:lumMod val="75000"/>
                      </a:schemeClr>
                    </a:solidFill>
                  </a:tcPr>
                </a:tc>
              </a:tr>
              <a:tr h="633670">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400" b="1" kern="1200" dirty="0" smtClean="0">
                          <a:solidFill>
                            <a:schemeClr val="accent6">
                              <a:lumMod val="50000"/>
                            </a:schemeClr>
                          </a:solidFill>
                          <a:latin typeface="+mn-lt"/>
                          <a:ea typeface="+mn-ea"/>
                          <a:cs typeface="+mn-cs"/>
                        </a:rPr>
                        <a:t>* Specjalista ds. obsługi i konserwacji urządzeń,</a:t>
                      </a:r>
                      <a:r>
                        <a:rPr lang="pl-PL" sz="1400" b="1" kern="1200" baseline="0" dirty="0" smtClean="0">
                          <a:solidFill>
                            <a:schemeClr val="accent6">
                              <a:lumMod val="50000"/>
                            </a:schemeClr>
                          </a:solidFill>
                          <a:latin typeface="+mn-lt"/>
                          <a:ea typeface="+mn-ea"/>
                          <a:cs typeface="+mn-cs"/>
                        </a:rPr>
                        <a:t> operator filmowy (kinoteatr)</a:t>
                      </a:r>
                      <a:endParaRPr lang="pl-PL" sz="14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400" b="1" kern="1200" dirty="0" smtClean="0">
                          <a:solidFill>
                            <a:schemeClr val="accent6">
                              <a:lumMod val="50000"/>
                            </a:schemeClr>
                          </a:solidFill>
                          <a:latin typeface="+mn-lt"/>
                          <a:ea typeface="+mn-ea"/>
                          <a:cs typeface="+mn-cs"/>
                        </a:rPr>
                        <a:t>* Specjalista ds. urządzeń elektroakustycznych i komputerowych (MCK)</a:t>
                      </a:r>
                    </a:p>
                  </a:txBody>
                  <a:tcPr>
                    <a:solidFill>
                      <a:schemeClr val="accent1">
                        <a:lumMod val="20000"/>
                        <a:lumOff val="80000"/>
                      </a:schemeClr>
                    </a:solidFill>
                  </a:tcPr>
                </a:tc>
              </a:tr>
              <a:tr h="633670">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400" b="1" kern="1200" dirty="0" smtClean="0">
                          <a:solidFill>
                            <a:schemeClr val="accent6">
                              <a:lumMod val="50000"/>
                            </a:schemeClr>
                          </a:solidFill>
                          <a:latin typeface="+mn-lt"/>
                          <a:ea typeface="+mn-ea"/>
                          <a:cs typeface="+mn-cs"/>
                        </a:rPr>
                        <a:t>* Redaktor techniczny,</a:t>
                      </a:r>
                      <a:r>
                        <a:rPr lang="pl-PL" sz="1400" b="1" kern="1200" baseline="0" dirty="0" smtClean="0">
                          <a:solidFill>
                            <a:schemeClr val="accent6">
                              <a:lumMod val="50000"/>
                            </a:schemeClr>
                          </a:solidFill>
                          <a:latin typeface="+mn-lt"/>
                          <a:ea typeface="+mn-ea"/>
                          <a:cs typeface="+mn-cs"/>
                        </a:rPr>
                        <a:t> serwis naprawczy (radio)</a:t>
                      </a:r>
                      <a:endParaRPr lang="pl-PL" sz="14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400" b="1" kern="1200" dirty="0" smtClean="0">
                          <a:solidFill>
                            <a:schemeClr val="accent6">
                              <a:lumMod val="50000"/>
                            </a:schemeClr>
                          </a:solidFill>
                          <a:latin typeface="+mn-lt"/>
                          <a:ea typeface="+mn-ea"/>
                          <a:cs typeface="+mn-cs"/>
                        </a:rPr>
                        <a:t>* Specjalista ds. zaopatrzenia i transportu – kierowca (MCK)</a:t>
                      </a:r>
                    </a:p>
                  </a:txBody>
                  <a:tcPr>
                    <a:solidFill>
                      <a:schemeClr val="bg1">
                        <a:lumMod val="75000"/>
                      </a:schemeClr>
                    </a:solidFill>
                  </a:tcPr>
                </a:tc>
              </a:tr>
            </a:tbl>
          </a:graphicData>
        </a:graphic>
      </p:graphicFrame>
      <p:sp>
        <p:nvSpPr>
          <p:cNvPr id="42" name="pole tekstowe 41"/>
          <p:cNvSpPr txBox="1"/>
          <p:nvPr/>
        </p:nvSpPr>
        <p:spPr>
          <a:xfrm>
            <a:off x="7560840" y="2924944"/>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908720"/>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ds. obsługi technicznej, konserwacji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i nagłośnienia</a:t>
            </a:r>
            <a:endParaRPr lang="pl-PL" sz="20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8600"/>
            <a:ext cx="8229600" cy="880120"/>
          </a:xfrm>
        </p:spPr>
        <p:txBody>
          <a:bodyPr/>
          <a:lstStyle/>
          <a:p>
            <a:pPr algn="l"/>
            <a:r>
              <a:rPr lang="pl-PL" sz="2400" b="1" dirty="0" smtClean="0">
                <a:solidFill>
                  <a:schemeClr val="tx2">
                    <a:lumMod val="50000"/>
                  </a:schemeClr>
                </a:solidFill>
              </a:rPr>
              <a:t>                   Struktura zatrudnienia NMOK (14)</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1484784"/>
            <a:ext cx="8229600" cy="5616624"/>
          </a:xfrm>
        </p:spPr>
        <p:txBody>
          <a:bodyPr>
            <a:normAutofit/>
          </a:bodyPr>
          <a:lstStyle/>
          <a:p>
            <a:pPr marL="0" indent="0" algn="ctr">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To sprzątaczki, woźne i pracownicy gospodarczy, którzy są odpowiedzialni za utrzymanie porządku i czystości na terenie Nowego Miejskiego Ośrodka Kultury oraz w budynkach instytucji. </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1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42" name="pole tekstowe 41"/>
          <p:cNvSpPr txBox="1"/>
          <p:nvPr/>
        </p:nvSpPr>
        <p:spPr>
          <a:xfrm>
            <a:off x="7380312" y="6237312"/>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
        <p:nvSpPr>
          <p:cNvPr id="9" name="Prostokąt 8"/>
          <p:cNvSpPr/>
          <p:nvPr/>
        </p:nvSpPr>
        <p:spPr>
          <a:xfrm>
            <a:off x="2123728" y="1124744"/>
            <a:ext cx="4824536" cy="10081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2000" b="1" dirty="0" smtClean="0">
                <a:effectLst>
                  <a:outerShdw blurRad="38100" dist="38100" dir="2700000" algn="tl">
                    <a:srgbClr val="000000">
                      <a:alpha val="43137"/>
                    </a:srgbClr>
                  </a:outerShdw>
                </a:effectLst>
              </a:rPr>
              <a:t>Zespół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ds. sprzątania</a:t>
            </a:r>
            <a:endParaRPr lang="pl-PL" sz="2000" b="1" dirty="0">
              <a:effectLst>
                <a:outerShdw blurRad="38100" dist="38100" dir="2700000" algn="tl">
                  <a:srgbClr val="000000">
                    <a:alpha val="43137"/>
                  </a:srgbClr>
                </a:outerShdw>
              </a:effectLst>
            </a:endParaRPr>
          </a:p>
        </p:txBody>
      </p:sp>
      <p:graphicFrame>
        <p:nvGraphicFramePr>
          <p:cNvPr id="8" name="Tabela 7"/>
          <p:cNvGraphicFramePr>
            <a:graphicFrameLocks noGrp="1"/>
          </p:cNvGraphicFramePr>
          <p:nvPr/>
        </p:nvGraphicFramePr>
        <p:xfrm>
          <a:off x="539552" y="4005064"/>
          <a:ext cx="8064896" cy="2214240"/>
        </p:xfrm>
        <a:graphic>
          <a:graphicData uri="http://schemas.openxmlformats.org/drawingml/2006/table">
            <a:tbl>
              <a:tblPr firstRow="1" bandRow="1">
                <a:tableStyleId>{5C22544A-7EE6-4342-B048-85BDC9FD1C3A}</a:tableStyleId>
              </a:tblPr>
              <a:tblGrid>
                <a:gridCol w="2232248"/>
                <a:gridCol w="5832648"/>
              </a:tblGrid>
              <a:tr h="442848">
                <a:tc rowSpan="5">
                  <a:txBody>
                    <a:bodyPr/>
                    <a:lstStyle/>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endParaRPr lang="pl-PL" sz="1600" b="1" kern="1200" dirty="0" smtClean="0">
                        <a:solidFill>
                          <a:schemeClr val="accent6">
                            <a:lumMod val="50000"/>
                          </a:schemeClr>
                        </a:solidFill>
                        <a:latin typeface="+mn-lt"/>
                        <a:ea typeface="+mn-ea"/>
                        <a:cs typeface="+mn-cs"/>
                      </a:endParaRPr>
                    </a:p>
                    <a:p>
                      <a:pPr algn="ct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
                      </a:r>
                      <a:br>
                        <a:rPr lang="pl-PL" sz="1600" b="1" kern="1200" dirty="0" smtClean="0">
                          <a:solidFill>
                            <a:schemeClr val="accent6">
                              <a:lumMod val="50000"/>
                            </a:schemeClr>
                          </a:solidFill>
                          <a:latin typeface="+mn-lt"/>
                          <a:ea typeface="+mn-ea"/>
                          <a:cs typeface="+mn-cs"/>
                        </a:rPr>
                      </a:br>
                      <a:r>
                        <a:rPr lang="pl-PL" sz="1600" b="1" kern="1200" dirty="0" smtClean="0">
                          <a:solidFill>
                            <a:schemeClr val="accent6">
                              <a:lumMod val="50000"/>
                            </a:schemeClr>
                          </a:solidFill>
                          <a:latin typeface="+mn-lt"/>
                          <a:ea typeface="+mn-ea"/>
                          <a:cs typeface="+mn-cs"/>
                        </a:rPr>
                        <a:t>8</a:t>
                      </a:r>
                      <a:r>
                        <a:rPr lang="pl-PL" sz="1600" b="1" kern="1200" baseline="0" dirty="0" smtClean="0">
                          <a:solidFill>
                            <a:schemeClr val="accent6">
                              <a:lumMod val="50000"/>
                            </a:schemeClr>
                          </a:solidFill>
                          <a:latin typeface="+mn-lt"/>
                          <a:ea typeface="+mn-ea"/>
                          <a:cs typeface="+mn-cs"/>
                        </a:rPr>
                        <a:t> </a:t>
                      </a:r>
                      <a:r>
                        <a:rPr lang="pl-PL" sz="1600" b="1" kern="1200" baseline="0" dirty="0" smtClean="0">
                          <a:solidFill>
                            <a:srgbClr val="FF0000"/>
                          </a:solidFill>
                          <a:latin typeface="+mn-lt"/>
                          <a:ea typeface="+mn-ea"/>
                          <a:cs typeface="+mn-cs"/>
                        </a:rPr>
                        <a:t>lub</a:t>
                      </a:r>
                      <a:r>
                        <a:rPr lang="pl-PL" sz="1600" b="1" kern="1200" baseline="0" dirty="0" smtClean="0">
                          <a:solidFill>
                            <a:schemeClr val="accent6">
                              <a:lumMod val="50000"/>
                            </a:schemeClr>
                          </a:solidFill>
                          <a:latin typeface="+mn-lt"/>
                          <a:ea typeface="+mn-ea"/>
                          <a:cs typeface="+mn-cs"/>
                        </a:rPr>
                        <a:t> 7</a:t>
                      </a:r>
                    </a:p>
                    <a:p>
                      <a:pPr algn="ctr"/>
                      <a:r>
                        <a:rPr lang="pl-PL" sz="1600" b="1" kern="1200" dirty="0" smtClean="0">
                          <a:solidFill>
                            <a:schemeClr val="accent6">
                              <a:lumMod val="50000"/>
                            </a:schemeClr>
                          </a:solidFill>
                          <a:latin typeface="+mn-lt"/>
                          <a:ea typeface="+mn-ea"/>
                          <a:cs typeface="+mn-cs"/>
                        </a:rPr>
                        <a:t> stanowisk pracy</a:t>
                      </a: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3 x sprzątaczka (kinoteatr)</a:t>
                      </a:r>
                    </a:p>
                  </a:txBody>
                  <a:tcPr>
                    <a:solidFill>
                      <a:schemeClr val="bg1">
                        <a:lumMod val="75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accent1">
                        <a:lumMod val="20000"/>
                        <a:lumOff val="80000"/>
                      </a:schemeClr>
                    </a:solidFill>
                  </a:tcPr>
                </a:tc>
                <a:tc>
                  <a:txBody>
                    <a:bodyPr/>
                    <a:lstStyle/>
                    <a:p>
                      <a:r>
                        <a:rPr lang="pl-PL" sz="1600" b="1" kern="1200" dirty="0" smtClean="0">
                          <a:solidFill>
                            <a:schemeClr val="accent6">
                              <a:lumMod val="50000"/>
                            </a:schemeClr>
                          </a:solidFill>
                          <a:latin typeface="+mn-lt"/>
                          <a:ea typeface="+mn-ea"/>
                          <a:cs typeface="+mn-cs"/>
                        </a:rPr>
                        <a:t>* Sprzątaczka na 1/2 etatu (klub „Konstancja)</a:t>
                      </a:r>
                    </a:p>
                  </a:txBody>
                  <a:tcPr>
                    <a:solidFill>
                      <a:schemeClr val="accent1">
                        <a:lumMod val="20000"/>
                        <a:lumOff val="80000"/>
                      </a:schemeClr>
                    </a:solidFill>
                  </a:tcPr>
                </a:tc>
              </a:tr>
              <a:tr h="442848">
                <a:tc vMerge="1">
                  <a:txBody>
                    <a:bodyPr/>
                    <a:lstStyle/>
                    <a:p>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c>
                  <a:txBody>
                    <a:bodyPr/>
                    <a:lstStyle/>
                    <a:p>
                      <a:r>
                        <a:rPr lang="pl-PL" sz="1600" b="1" kern="1200" dirty="0" smtClean="0">
                          <a:solidFill>
                            <a:schemeClr val="accent6">
                              <a:lumMod val="50000"/>
                            </a:schemeClr>
                          </a:solidFill>
                          <a:latin typeface="+mn-lt"/>
                          <a:ea typeface="+mn-ea"/>
                          <a:cs typeface="+mn-cs"/>
                        </a:rPr>
                        <a:t>* 2 x starsza</a:t>
                      </a:r>
                      <a:r>
                        <a:rPr lang="pl-PL" sz="1600" b="1" kern="1200" baseline="0" dirty="0" smtClean="0">
                          <a:solidFill>
                            <a:schemeClr val="accent6">
                              <a:lumMod val="50000"/>
                            </a:schemeClr>
                          </a:solidFill>
                          <a:latin typeface="+mn-lt"/>
                          <a:ea typeface="+mn-ea"/>
                          <a:cs typeface="+mn-cs"/>
                        </a:rPr>
                        <a:t> woźna – sprzątaczka (MCK)</a:t>
                      </a:r>
                      <a:endParaRPr lang="pl-PL" sz="1600" b="1" kern="1200" dirty="0" smtClean="0">
                        <a:solidFill>
                          <a:schemeClr val="accent6">
                            <a:lumMod val="50000"/>
                          </a:schemeClr>
                        </a:solidFill>
                        <a:latin typeface="+mn-lt"/>
                        <a:ea typeface="+mn-ea"/>
                        <a:cs typeface="+mn-cs"/>
                      </a:endParaRPr>
                    </a:p>
                  </a:txBody>
                  <a:tcPr>
                    <a:solidFill>
                      <a:schemeClr val="bg1">
                        <a:lumMod val="75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 Pracownik gospodarczy (MCK)</a:t>
                      </a:r>
                    </a:p>
                  </a:txBody>
                  <a:tcPr>
                    <a:solidFill>
                      <a:schemeClr val="accent1">
                        <a:lumMod val="20000"/>
                        <a:lumOff val="80000"/>
                      </a:schemeClr>
                    </a:solidFill>
                  </a:tcPr>
                </a:tc>
              </a:tr>
              <a:tr h="442848">
                <a:tc vMerge="1">
                  <a:txBody>
                    <a:bodyPr/>
                    <a:lstStyle/>
                    <a:p>
                      <a:pPr algn="ctr"/>
                      <a:endParaRPr lang="pl-PL" sz="1600" b="1" kern="1200" dirty="0" smtClean="0">
                        <a:solidFill>
                          <a:schemeClr val="accent6">
                            <a:lumMod val="50000"/>
                          </a:schemeClr>
                        </a:solidFill>
                        <a:latin typeface="+mn-lt"/>
                        <a:ea typeface="+mn-ea"/>
                        <a:cs typeface="+mn-cs"/>
                      </a:endParaRPr>
                    </a:p>
                  </a:txBody>
                  <a:tcPr>
                    <a:solidFill>
                      <a:schemeClr val="accent5">
                        <a:lumMod val="60000"/>
                        <a:lumOff val="40000"/>
                      </a:schemeClr>
                    </a:solidFill>
                  </a:tcPr>
                </a:tc>
                <a:tc>
                  <a:txBody>
                    <a:bodyPr/>
                    <a:lstStyle/>
                    <a:p>
                      <a:r>
                        <a:rPr lang="pl-PL" sz="1600" b="1" kern="1200" dirty="0" smtClean="0">
                          <a:solidFill>
                            <a:schemeClr val="accent6">
                              <a:lumMod val="50000"/>
                            </a:schemeClr>
                          </a:solidFill>
                          <a:latin typeface="+mn-lt"/>
                          <a:ea typeface="+mn-ea"/>
                          <a:cs typeface="+mn-cs"/>
                        </a:rPr>
                        <a:t>*</a:t>
                      </a:r>
                      <a:r>
                        <a:rPr lang="pl-PL" sz="1600" b="1" kern="1200" baseline="0" dirty="0" smtClean="0">
                          <a:solidFill>
                            <a:schemeClr val="accent6">
                              <a:lumMod val="50000"/>
                            </a:schemeClr>
                          </a:solidFill>
                          <a:latin typeface="+mn-lt"/>
                          <a:ea typeface="+mn-ea"/>
                          <a:cs typeface="+mn-cs"/>
                        </a:rPr>
                        <a:t> Pracownik gospodarczy na 1/2 etatu – </a:t>
                      </a:r>
                      <a:r>
                        <a:rPr lang="pl-PL" sz="1600" b="1" kern="1200" baseline="0" dirty="0" smtClean="0">
                          <a:solidFill>
                            <a:srgbClr val="FF0000"/>
                          </a:solidFill>
                          <a:latin typeface="+mn-lt"/>
                          <a:ea typeface="+mn-ea"/>
                          <a:cs typeface="+mn-cs"/>
                        </a:rPr>
                        <a:t>ewentualnie </a:t>
                      </a:r>
                      <a:endParaRPr lang="pl-PL" sz="1600" b="1" kern="1200" dirty="0" smtClean="0">
                        <a:solidFill>
                          <a:srgbClr val="FF0000"/>
                        </a:solidFill>
                        <a:latin typeface="+mn-lt"/>
                        <a:ea typeface="+mn-ea"/>
                        <a:cs typeface="+mn-cs"/>
                      </a:endParaRPr>
                    </a:p>
                  </a:txBody>
                  <a:tcPr>
                    <a:solidFill>
                      <a:schemeClr val="bg1">
                        <a:lumMod val="75000"/>
                      </a:schemeClr>
                    </a:solidFill>
                  </a:tcPr>
                </a:tc>
              </a:tr>
            </a:tbl>
          </a:graphicData>
        </a:graphic>
      </p:graphicFrame>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r>
              <a:rPr lang="pl-PL" sz="2400" b="1" dirty="0" smtClean="0">
                <a:solidFill>
                  <a:schemeClr val="tx2">
                    <a:lumMod val="50000"/>
                  </a:schemeClr>
                </a:solidFill>
              </a:rPr>
              <a:t>Oszczędności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Oszczędności z tytułu utworzenia Nowego Miejskiego Ośrodka Kultury należy poszukiwać w kosztach zatrudnienia, zwłaszcza że przewidywane koszty pracy w 2012 roku stanowią niemal połowę łącznego budżetu MOK (</a:t>
            </a:r>
            <a:r>
              <a:rPr lang="pl-PL" sz="1800" b="1" dirty="0" smtClean="0">
                <a:solidFill>
                  <a:srgbClr val="FF0000"/>
                </a:solidFill>
                <a:latin typeface="Calibri" pitchFamily="34" charset="0"/>
              </a:rPr>
              <a:t>45,2%</a:t>
            </a:r>
            <a:r>
              <a:rPr lang="pl-PL" sz="1800" b="1" dirty="0" smtClean="0">
                <a:solidFill>
                  <a:schemeClr val="tx2"/>
                </a:solidFill>
                <a:latin typeface="Calibri" pitchFamily="34" charset="0"/>
              </a:rPr>
              <a:t>) i MCK (</a:t>
            </a:r>
            <a:r>
              <a:rPr lang="pl-PL" sz="1800" b="1" dirty="0" smtClean="0">
                <a:solidFill>
                  <a:srgbClr val="FF0000"/>
                </a:solidFill>
                <a:latin typeface="Calibri" pitchFamily="34" charset="0"/>
              </a:rPr>
              <a:t>47,1%</a:t>
            </a:r>
            <a:r>
              <a:rPr lang="pl-PL" sz="1800" b="1" dirty="0" smtClean="0">
                <a:solidFill>
                  <a:schemeClr val="tx2"/>
                </a:solidFill>
                <a:latin typeface="Calibri" pitchFamily="34" charset="0"/>
              </a:rPr>
              <a:t>). </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Ponadto analizy zatrudnienia ww. instytucji kultury pozwalają dostrzec obszary, w których istnieje możliwość zmniejszenia liczby stanowisk pracy w wyniku likwidacji MCK i przejęcia jego działań przez MOK. Są bowiem stanowiska pracy, których funkcje się dublują. Dzięki temu można zlikwidować następujące stanowiska pracy:</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Dyrektor MOK lub MCK;</a:t>
            </a:r>
          </a:p>
          <a:p>
            <a:pPr marL="0" indent="0" algn="just">
              <a:lnSpc>
                <a:spcPct val="110000"/>
              </a:lnSpc>
            </a:pPr>
            <a:r>
              <a:rPr lang="pl-PL" sz="1800" b="1" dirty="0" smtClean="0">
                <a:solidFill>
                  <a:schemeClr val="accent6">
                    <a:lumMod val="50000"/>
                  </a:schemeClr>
                </a:solidFill>
                <a:latin typeface="Calibri" pitchFamily="34" charset="0"/>
              </a:rPr>
              <a:t> Główny księgowy MOK lub MCK;</a:t>
            </a:r>
          </a:p>
          <a:p>
            <a:pPr marL="0" indent="0" algn="just">
              <a:lnSpc>
                <a:spcPct val="110000"/>
              </a:lnSpc>
            </a:pPr>
            <a:r>
              <a:rPr lang="pl-PL" sz="1800" b="1" dirty="0" smtClean="0">
                <a:solidFill>
                  <a:schemeClr val="accent6">
                    <a:lumMod val="50000"/>
                  </a:schemeClr>
                </a:solidFill>
                <a:latin typeface="Calibri" pitchFamily="34" charset="0"/>
              </a:rPr>
              <a:t> Starszy księgowy MOK lub MCK;</a:t>
            </a:r>
          </a:p>
          <a:p>
            <a:pPr marL="0" indent="0" algn="just">
              <a:lnSpc>
                <a:spcPct val="110000"/>
              </a:lnSpc>
            </a:pPr>
            <a:r>
              <a:rPr lang="pl-PL" sz="1800" b="1" dirty="0" smtClean="0">
                <a:solidFill>
                  <a:schemeClr val="accent6">
                    <a:lumMod val="50000"/>
                  </a:schemeClr>
                </a:solidFill>
                <a:latin typeface="Calibri" pitchFamily="34" charset="0"/>
              </a:rPr>
              <a:t> Księgowy – kasjer na 1/2 etatu (MCK);</a:t>
            </a:r>
          </a:p>
          <a:p>
            <a:pPr marL="0" indent="0" algn="just">
              <a:lnSpc>
                <a:spcPct val="110000"/>
              </a:lnSpc>
            </a:pPr>
            <a:r>
              <a:rPr lang="pl-PL" sz="1800" b="1" dirty="0" smtClean="0">
                <a:solidFill>
                  <a:schemeClr val="accent6">
                    <a:lumMod val="50000"/>
                  </a:schemeClr>
                </a:solidFill>
                <a:latin typeface="Calibri" pitchFamily="34" charset="0"/>
              </a:rPr>
              <a:t> Specjalista ds. organizacyjnych, kadrowych i socjalnych (MCK);</a:t>
            </a:r>
          </a:p>
          <a:p>
            <a:pPr marL="0" indent="0" algn="just">
              <a:lnSpc>
                <a:spcPct val="110000"/>
              </a:lnSpc>
            </a:pPr>
            <a:r>
              <a:rPr lang="pl-PL" sz="1800" b="1" dirty="0" smtClean="0">
                <a:solidFill>
                  <a:schemeClr val="accent6">
                    <a:lumMod val="50000"/>
                  </a:schemeClr>
                </a:solidFill>
                <a:latin typeface="Calibri" pitchFamily="34" charset="0"/>
              </a:rPr>
              <a:t> Specjalista ds. obsługi i konserwacji urządzeń oświetleniowych (MCK) – </a:t>
            </a:r>
            <a:r>
              <a:rPr lang="pl-PL" sz="1800" b="1" dirty="0" smtClean="0">
                <a:solidFill>
                  <a:srgbClr val="FF0000"/>
                </a:solidFill>
                <a:latin typeface="Calibri" pitchFamily="34" charset="0"/>
              </a:rPr>
              <a:t>ewentualnie </a:t>
            </a:r>
          </a:p>
          <a:p>
            <a:pPr marL="0" indent="0" algn="just">
              <a:lnSpc>
                <a:spcPct val="110000"/>
              </a:lnSpc>
            </a:pPr>
            <a:r>
              <a:rPr lang="pl-PL" sz="1800" b="1" dirty="0" smtClean="0">
                <a:solidFill>
                  <a:schemeClr val="accent6">
                    <a:lumMod val="50000"/>
                  </a:schemeClr>
                </a:solidFill>
                <a:latin typeface="Calibri" pitchFamily="34" charset="0"/>
              </a:rPr>
              <a:t> Pracownik gospodarczy na 1/2 etatu (MCK) - </a:t>
            </a:r>
            <a:r>
              <a:rPr lang="pl-PL" sz="1800" b="1" dirty="0" smtClean="0">
                <a:solidFill>
                  <a:srgbClr val="FF0000"/>
                </a:solidFill>
                <a:latin typeface="Calibri" pitchFamily="34" charset="0"/>
              </a:rPr>
              <a:t>ewentualnie</a:t>
            </a:r>
          </a:p>
          <a:p>
            <a:pPr marL="0" indent="0" algn="just">
              <a:lnSpc>
                <a:spcPct val="110000"/>
              </a:lnSpc>
              <a:buNone/>
            </a:pPr>
            <a:endParaRPr lang="pl-PL" sz="1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r>
              <a:rPr lang="pl-PL" sz="2400" b="1" dirty="0" smtClean="0">
                <a:solidFill>
                  <a:schemeClr val="tx2">
                    <a:lumMod val="50000"/>
                  </a:schemeClr>
                </a:solidFill>
              </a:rPr>
              <a:t>Oszczędności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ctr">
              <a:lnSpc>
                <a:spcPct val="110000"/>
              </a:lnSpc>
              <a:buNone/>
            </a:pPr>
            <a:r>
              <a:rPr lang="pl-PL" sz="1800" b="1" dirty="0" smtClean="0">
                <a:solidFill>
                  <a:schemeClr val="tx2"/>
                </a:solidFill>
                <a:latin typeface="Calibri" pitchFamily="34" charset="0"/>
              </a:rPr>
              <a:t>Projekt oszczędności z tytułu redukcji zatrudnienia po utworzeniu NMOK</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graphicFrame>
        <p:nvGraphicFramePr>
          <p:cNvPr id="6" name="Tabela 5"/>
          <p:cNvGraphicFramePr>
            <a:graphicFrameLocks noGrp="1"/>
          </p:cNvGraphicFramePr>
          <p:nvPr/>
        </p:nvGraphicFramePr>
        <p:xfrm>
          <a:off x="179511" y="1412776"/>
          <a:ext cx="8784977" cy="4865496"/>
        </p:xfrm>
        <a:graphic>
          <a:graphicData uri="http://schemas.openxmlformats.org/drawingml/2006/table">
            <a:tbl>
              <a:tblPr firstRow="1" bandRow="1">
                <a:tableStyleId>{5C22544A-7EE6-4342-B048-85BDC9FD1C3A}</a:tableStyleId>
              </a:tblPr>
              <a:tblGrid>
                <a:gridCol w="5112569"/>
                <a:gridCol w="1800199"/>
                <a:gridCol w="1872209"/>
              </a:tblGrid>
              <a:tr h="746463">
                <a:tc>
                  <a:txBody>
                    <a:bodyPr/>
                    <a:lstStyle/>
                    <a:p>
                      <a:pPr algn="ctr"/>
                      <a:r>
                        <a:rPr lang="pl-PL" sz="1800" b="1" kern="1200" smtClean="0">
                          <a:solidFill>
                            <a:schemeClr val="lt1"/>
                          </a:solidFill>
                          <a:latin typeface="+mn-lt"/>
                          <a:ea typeface="+mn-ea"/>
                          <a:cs typeface="+mn-cs"/>
                        </a:rPr>
                        <a:t/>
                      </a:r>
                      <a:br>
                        <a:rPr lang="pl-PL" sz="1800" b="1" kern="1200" smtClean="0">
                          <a:solidFill>
                            <a:schemeClr val="lt1"/>
                          </a:solidFill>
                          <a:latin typeface="+mn-lt"/>
                          <a:ea typeface="+mn-ea"/>
                          <a:cs typeface="+mn-cs"/>
                        </a:rPr>
                      </a:br>
                      <a:r>
                        <a:rPr lang="pl-PL" sz="1800" b="1" kern="1200" smtClean="0">
                          <a:solidFill>
                            <a:schemeClr val="lt1"/>
                          </a:solidFill>
                          <a:latin typeface="+mn-lt"/>
                          <a:ea typeface="+mn-ea"/>
                          <a:cs typeface="+mn-cs"/>
                        </a:rPr>
                        <a:t>Stanowisko pracy w MCK</a:t>
                      </a:r>
                      <a:endParaRPr lang="pl-PL" sz="1800" b="1" kern="1200" dirty="0" smtClean="0">
                        <a:solidFill>
                          <a:schemeClr val="lt1"/>
                        </a:solidFill>
                        <a:latin typeface="+mn-lt"/>
                        <a:ea typeface="+mn-ea"/>
                        <a:cs typeface="+mn-cs"/>
                      </a:endParaRPr>
                    </a:p>
                  </a:txBody>
                  <a:tcPr/>
                </a:tc>
                <a:tc>
                  <a:txBody>
                    <a:bodyPr/>
                    <a:lstStyle/>
                    <a:p>
                      <a:pPr algn="ctr"/>
                      <a:r>
                        <a:rPr lang="pl-PL" sz="1800" b="1" kern="1200" dirty="0" smtClean="0">
                          <a:solidFill>
                            <a:schemeClr val="lt1"/>
                          </a:solidFill>
                          <a:latin typeface="+mn-lt"/>
                          <a:ea typeface="+mn-ea"/>
                          <a:cs typeface="+mn-cs"/>
                        </a:rPr>
                        <a:t>Miesięczne</a:t>
                      </a:r>
                      <a:r>
                        <a:rPr lang="pl-PL" sz="1800" b="1" kern="1200" baseline="0" dirty="0" smtClean="0">
                          <a:solidFill>
                            <a:schemeClr val="lt1"/>
                          </a:solidFill>
                          <a:latin typeface="+mn-lt"/>
                          <a:ea typeface="+mn-ea"/>
                          <a:cs typeface="+mn-cs"/>
                        </a:rPr>
                        <a:t> wynagrodzenie brutto (zł)</a:t>
                      </a:r>
                      <a:endParaRPr lang="pl-PL" sz="1800" b="1" kern="1200" dirty="0" smtClean="0">
                        <a:solidFill>
                          <a:schemeClr val="lt1"/>
                        </a:solidFill>
                        <a:latin typeface="+mn-lt"/>
                        <a:ea typeface="+mn-ea"/>
                        <a:cs typeface="+mn-cs"/>
                      </a:endParaRPr>
                    </a:p>
                  </a:txBody>
                  <a:tcPr/>
                </a:tc>
                <a:tc>
                  <a:txBody>
                    <a:bodyPr/>
                    <a:lstStyle/>
                    <a:p>
                      <a:pPr algn="ctr"/>
                      <a:r>
                        <a:rPr lang="pl-PL" sz="1800" b="1" kern="1200" smtClean="0">
                          <a:solidFill>
                            <a:schemeClr val="lt1"/>
                          </a:solidFill>
                          <a:latin typeface="+mn-lt"/>
                          <a:ea typeface="+mn-ea"/>
                          <a:cs typeface="+mn-cs"/>
                        </a:rPr>
                        <a:t>Roczne oszczędności</a:t>
                      </a:r>
                      <a:r>
                        <a:rPr lang="pl-PL" sz="1800" b="1" kern="1200" baseline="0" smtClean="0">
                          <a:solidFill>
                            <a:schemeClr val="lt1"/>
                          </a:solidFill>
                          <a:latin typeface="+mn-lt"/>
                          <a:ea typeface="+mn-ea"/>
                          <a:cs typeface="+mn-cs"/>
                        </a:rPr>
                        <a:t> (zł)*</a:t>
                      </a:r>
                      <a:endParaRPr lang="pl-PL" sz="1800" b="1" kern="1200" dirty="0" smtClean="0">
                        <a:solidFill>
                          <a:schemeClr val="lt1"/>
                        </a:solidFill>
                        <a:latin typeface="+mn-lt"/>
                        <a:ea typeface="+mn-ea"/>
                        <a:cs typeface="+mn-cs"/>
                      </a:endParaRP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Dyrektor</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5677,65</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81 758,16</a:t>
                      </a: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Główny księgowy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4989,60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71 850,24</a:t>
                      </a: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Starszy księgowy</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3545,00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51 048,00</a:t>
                      </a: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Księgowy – kasjer na 1/2 etatu</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951,30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13 698,00</a:t>
                      </a: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Specjalista ds. organizacyjnych,</a:t>
                      </a:r>
                      <a:r>
                        <a:rPr lang="pl-PL" sz="1400" b="1" kern="1200" baseline="0" dirty="0" smtClean="0">
                          <a:solidFill>
                            <a:schemeClr val="tx2"/>
                          </a:solidFill>
                          <a:latin typeface="+mn-lt"/>
                          <a:ea typeface="+mn-ea"/>
                          <a:cs typeface="+mn-cs"/>
                        </a:rPr>
                        <a:t> kadrowych i socjalnych</a:t>
                      </a:r>
                      <a:endParaRPr lang="pl-PL" sz="1400" b="1" kern="1200" dirty="0" smtClean="0">
                        <a:solidFill>
                          <a:schemeClr val="tx2"/>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1970,94</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28 381,54</a:t>
                      </a:r>
                    </a:p>
                  </a:txBody>
                  <a:tcPr/>
                </a:tc>
              </a:tr>
              <a:tr h="429117">
                <a:tc gridSpan="2">
                  <a:txBody>
                    <a:bodyPr/>
                    <a:lstStyle/>
                    <a:p>
                      <a:pPr marL="0" algn="ctr" defTabSz="914400" rtl="0" eaLnBrk="1" latinLnBrk="0" hangingPunct="1"/>
                      <a:r>
                        <a:rPr lang="pl-PL" sz="1400" b="1" kern="1200" dirty="0" smtClean="0">
                          <a:solidFill>
                            <a:schemeClr val="tx2"/>
                          </a:solidFill>
                          <a:latin typeface="+mn-lt"/>
                          <a:ea typeface="+mn-ea"/>
                          <a:cs typeface="+mn-cs"/>
                        </a:rPr>
                        <a:t>Razem (wariant I)</a:t>
                      </a:r>
                    </a:p>
                  </a:txBody>
                  <a:tcPr>
                    <a:solidFill>
                      <a:schemeClr val="accent5">
                        <a:lumMod val="60000"/>
                        <a:lumOff val="40000"/>
                      </a:schemeClr>
                    </a:solidFill>
                  </a:tcPr>
                </a:tc>
                <a:tc hMerge="1">
                  <a:txBody>
                    <a:bodyPr/>
                    <a:lstStyle/>
                    <a:p>
                      <a:pPr marL="0" algn="l" defTabSz="914400" rtl="0" eaLnBrk="1" latinLnBrk="0" hangingPunct="1"/>
                      <a:endParaRPr lang="pl-PL" sz="1400" b="1" kern="1200" dirty="0" smtClean="0">
                        <a:solidFill>
                          <a:schemeClr val="tx2"/>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tx1"/>
                          </a:solidFill>
                          <a:latin typeface="+mn-lt"/>
                          <a:ea typeface="+mn-ea"/>
                          <a:cs typeface="+mn-cs"/>
                        </a:rPr>
                        <a:t>246 735,94</a:t>
                      </a:r>
                    </a:p>
                  </a:txBody>
                  <a:tcPr>
                    <a:solidFill>
                      <a:schemeClr val="accent5">
                        <a:lumMod val="60000"/>
                        <a:lumOff val="40000"/>
                      </a:schemeClr>
                    </a:solidFill>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Specjalista</a:t>
                      </a:r>
                      <a:r>
                        <a:rPr lang="pl-PL" sz="1400" b="1" kern="1200" baseline="0" dirty="0" smtClean="0">
                          <a:solidFill>
                            <a:schemeClr val="tx2"/>
                          </a:solidFill>
                          <a:latin typeface="+mn-lt"/>
                          <a:ea typeface="+mn-ea"/>
                          <a:cs typeface="+mn-cs"/>
                        </a:rPr>
                        <a:t> ds. obsługi i konserwacji urządzeń oświetleniowych</a:t>
                      </a:r>
                      <a:endParaRPr lang="pl-PL" sz="1400" b="1" kern="1200" dirty="0" smtClean="0">
                        <a:solidFill>
                          <a:schemeClr val="tx2"/>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2314,20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33 324,48</a:t>
                      </a:r>
                    </a:p>
                  </a:txBody>
                  <a:tcPr/>
                </a:tc>
              </a:tr>
              <a:tr h="429117">
                <a:tc>
                  <a:txBody>
                    <a:bodyPr/>
                    <a:lstStyle/>
                    <a:p>
                      <a:pPr marL="0" algn="l" defTabSz="914400" rtl="0" eaLnBrk="1" latinLnBrk="0" hangingPunct="1"/>
                      <a:r>
                        <a:rPr lang="pl-PL" sz="1400" b="1" kern="1200" dirty="0" smtClean="0">
                          <a:solidFill>
                            <a:schemeClr val="tx2"/>
                          </a:solidFill>
                          <a:latin typeface="+mn-lt"/>
                          <a:ea typeface="+mn-ea"/>
                          <a:cs typeface="+mn-cs"/>
                        </a:rPr>
                        <a:t>Pracownik gospodarczy na 1/2 etatu</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820,80</a:t>
                      </a:r>
                    </a:p>
                  </a:txBody>
                  <a:tcPr/>
                </a:tc>
                <a:tc>
                  <a:txBody>
                    <a:bodyPr/>
                    <a:lstStyle/>
                    <a:p>
                      <a:pPr marL="0" algn="ctr" defTabSz="914400" rtl="0" eaLnBrk="1" latinLnBrk="0" hangingPunct="1"/>
                      <a:r>
                        <a:rPr lang="pl-PL" sz="1400" b="1" kern="1200" dirty="0" smtClean="0">
                          <a:solidFill>
                            <a:schemeClr val="accent6">
                              <a:lumMod val="50000"/>
                            </a:schemeClr>
                          </a:solidFill>
                          <a:latin typeface="+mn-lt"/>
                          <a:ea typeface="+mn-ea"/>
                          <a:cs typeface="+mn-cs"/>
                        </a:rPr>
                        <a:t>11 819,52</a:t>
                      </a:r>
                    </a:p>
                  </a:txBody>
                  <a:tcPr/>
                </a:tc>
              </a:tr>
              <a:tr h="429117">
                <a:tc gridSpan="2">
                  <a:txBody>
                    <a:bodyPr/>
                    <a:lstStyle/>
                    <a:p>
                      <a:pPr marL="0" algn="ctr" defTabSz="914400" rtl="0" eaLnBrk="1" latinLnBrk="0" hangingPunct="1"/>
                      <a:r>
                        <a:rPr lang="pl-PL" sz="1400" b="1" kern="1200" dirty="0" smtClean="0">
                          <a:solidFill>
                            <a:schemeClr val="tx2"/>
                          </a:solidFill>
                          <a:latin typeface="+mn-lt"/>
                          <a:ea typeface="+mn-ea"/>
                          <a:cs typeface="+mn-cs"/>
                        </a:rPr>
                        <a:t>Razem (wariant</a:t>
                      </a:r>
                      <a:r>
                        <a:rPr lang="pl-PL" sz="1400" b="1" kern="1200" baseline="0" dirty="0" smtClean="0">
                          <a:solidFill>
                            <a:schemeClr val="tx2"/>
                          </a:solidFill>
                          <a:latin typeface="+mn-lt"/>
                          <a:ea typeface="+mn-ea"/>
                          <a:cs typeface="+mn-cs"/>
                        </a:rPr>
                        <a:t> II)</a:t>
                      </a:r>
                      <a:endParaRPr lang="pl-PL" sz="1400" b="1" kern="1200" dirty="0" smtClean="0">
                        <a:solidFill>
                          <a:schemeClr val="tx2"/>
                        </a:solidFill>
                        <a:latin typeface="+mn-lt"/>
                        <a:ea typeface="+mn-ea"/>
                        <a:cs typeface="+mn-cs"/>
                      </a:endParaRPr>
                    </a:p>
                  </a:txBody>
                  <a:tcPr>
                    <a:solidFill>
                      <a:schemeClr val="accent5">
                        <a:lumMod val="60000"/>
                        <a:lumOff val="40000"/>
                      </a:schemeClr>
                    </a:solidFill>
                  </a:tcPr>
                </a:tc>
                <a:tc hMerge="1">
                  <a:txBody>
                    <a:bodyPr/>
                    <a:lstStyle/>
                    <a:p>
                      <a:pPr marL="0" algn="ctr" defTabSz="914400" rtl="0" eaLnBrk="1" latinLnBrk="0" hangingPunct="1"/>
                      <a:endParaRPr lang="pl-PL" sz="1400" b="1" kern="1200" dirty="0" smtClean="0">
                        <a:solidFill>
                          <a:schemeClr val="tx2"/>
                        </a:solidFill>
                        <a:latin typeface="+mn-lt"/>
                        <a:ea typeface="+mn-ea"/>
                        <a:cs typeface="+mn-cs"/>
                      </a:endParaRPr>
                    </a:p>
                  </a:txBody>
                  <a:tcPr/>
                </a:tc>
                <a:tc>
                  <a:txBody>
                    <a:bodyPr/>
                    <a:lstStyle/>
                    <a:p>
                      <a:pPr marL="0" algn="ctr" defTabSz="914400" rtl="0" eaLnBrk="1" latinLnBrk="0" hangingPunct="1"/>
                      <a:r>
                        <a:rPr lang="pl-PL" sz="1400" b="1" kern="1200" dirty="0" smtClean="0">
                          <a:solidFill>
                            <a:schemeClr val="tx1"/>
                          </a:solidFill>
                          <a:latin typeface="+mn-lt"/>
                          <a:ea typeface="+mn-ea"/>
                          <a:cs typeface="+mn-cs"/>
                        </a:rPr>
                        <a:t>291 879,94</a:t>
                      </a:r>
                    </a:p>
                  </a:txBody>
                  <a:tcPr>
                    <a:solidFill>
                      <a:schemeClr val="accent5">
                        <a:lumMod val="60000"/>
                        <a:lumOff val="40000"/>
                      </a:schemeClr>
                    </a:solidFill>
                  </a:tcPr>
                </a:tc>
              </a:tr>
            </a:tbl>
          </a:graphicData>
        </a:graphic>
      </p:graphicFrame>
      <p:sp>
        <p:nvSpPr>
          <p:cNvPr id="7" name="pole tekstowe 6"/>
          <p:cNvSpPr txBox="1"/>
          <p:nvPr/>
        </p:nvSpPr>
        <p:spPr>
          <a:xfrm>
            <a:off x="755576" y="6381328"/>
            <a:ext cx="7632848" cy="246221"/>
          </a:xfrm>
          <a:prstGeom prst="rect">
            <a:avLst/>
          </a:prstGeom>
          <a:noFill/>
        </p:spPr>
        <p:txBody>
          <a:bodyPr wrap="square" rtlCol="0">
            <a:spAutoFit/>
          </a:bodyPr>
          <a:lstStyle/>
          <a:p>
            <a:r>
              <a:rPr lang="pl-PL" sz="1000" b="1" dirty="0" smtClean="0">
                <a:solidFill>
                  <a:schemeClr val="bg2">
                    <a:lumMod val="10000"/>
                  </a:schemeClr>
                </a:solidFill>
              </a:rPr>
              <a:t>* Roczne oszczędności = miesięczne wynagrodzenie brutto x 1,2 (narzut na fundusz płac) x 12 miesięcy</a:t>
            </a:r>
            <a:endParaRPr lang="pl-PL" sz="1000" b="1" dirty="0">
              <a:solidFill>
                <a:schemeClr val="bg2">
                  <a:lumMod val="10000"/>
                </a:schemeClr>
              </a:solidFill>
            </a:endParaRPr>
          </a:p>
        </p:txBody>
      </p:sp>
      <p:sp>
        <p:nvSpPr>
          <p:cNvPr id="8" name="pole tekstowe 7"/>
          <p:cNvSpPr txBox="1"/>
          <p:nvPr/>
        </p:nvSpPr>
        <p:spPr>
          <a:xfrm>
            <a:off x="7380312" y="6269250"/>
            <a:ext cx="1403648" cy="400110"/>
          </a:xfrm>
          <a:prstGeom prst="rect">
            <a:avLst/>
          </a:prstGeom>
          <a:noFill/>
        </p:spPr>
        <p:txBody>
          <a:bodyPr wrap="square" rtlCol="0">
            <a:spAutoFit/>
          </a:bodyPr>
          <a:lstStyle/>
          <a:p>
            <a:r>
              <a:rPr lang="pl-PL" sz="1000" b="1" dirty="0" smtClean="0">
                <a:solidFill>
                  <a:schemeClr val="bg2">
                    <a:lumMod val="10000"/>
                  </a:schemeClr>
                </a:solidFill>
              </a:rPr>
              <a:t>Podstawa: </a:t>
            </a:r>
            <a:br>
              <a:rPr lang="pl-PL" sz="1000" b="1" dirty="0" smtClean="0">
                <a:solidFill>
                  <a:schemeClr val="bg2">
                    <a:lumMod val="10000"/>
                  </a:schemeClr>
                </a:solidFill>
              </a:rPr>
            </a:br>
            <a:r>
              <a:rPr lang="pl-PL" sz="1000" b="1" dirty="0" smtClean="0">
                <a:solidFill>
                  <a:schemeClr val="bg2">
                    <a:lumMod val="10000"/>
                  </a:schemeClr>
                </a:solidFill>
              </a:rPr>
              <a:t>badania i analizy</a:t>
            </a:r>
            <a:endParaRPr lang="pl-PL" sz="1000" b="1" dirty="0">
              <a:solidFill>
                <a:schemeClr val="bg2">
                  <a:lumMod val="10000"/>
                </a:schemeClr>
              </a:solidFill>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Pory pracy NMOK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Na podstawie wyników przeprowadzonych badań rekomendowane są następujące rozwiązania odnośnie organizacji zajęć w Nowym Miejskim Ośrodku Kultury:</a:t>
            </a:r>
          </a:p>
          <a:p>
            <a:pPr marL="0" indent="0" algn="just">
              <a:lnSpc>
                <a:spcPct val="110000"/>
              </a:lnSpc>
              <a:buNone/>
            </a:pPr>
            <a:endParaRPr lang="pl-PL" sz="800" b="1" dirty="0" smtClean="0">
              <a:solidFill>
                <a:schemeClr val="tx2"/>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dni powszednie, do godz. 13:00 – aktywność ośrodka może mieć ograniczony zakres. W godzinach porannych i przedpołudniowych powinny być prowadzone jedynie zajęcia grupowe we współpracy ze szkołami oraz nieliczne zajęcia dla najmłodszych;</a:t>
            </a:r>
          </a:p>
          <a:p>
            <a:pPr marL="0" lvl="0" indent="0" algn="just">
              <a:lnSpc>
                <a:spcPct val="110000"/>
              </a:lnSpc>
              <a:buNone/>
            </a:pPr>
            <a:endParaRPr lang="pl-PL" sz="800" b="1" dirty="0" smtClean="0">
              <a:solidFill>
                <a:schemeClr val="accent6">
                  <a:lumMod val="50000"/>
                </a:schemeClr>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dni powszednie, między godziną 13:00 a 18:00 – ośrodek powinien oferować głównie zajęcia przystosowane dla uczestników w wieku poniżej 25 lat;</a:t>
            </a:r>
          </a:p>
          <a:p>
            <a:pPr marL="0" lvl="0" indent="0" algn="just">
              <a:lnSpc>
                <a:spcPct val="110000"/>
              </a:lnSpc>
              <a:buNone/>
            </a:pPr>
            <a:endParaRPr lang="pl-PL" sz="800" b="1" dirty="0" smtClean="0">
              <a:solidFill>
                <a:schemeClr val="accent6">
                  <a:lumMod val="50000"/>
                </a:schemeClr>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dni powszednie, po godzinie 19:00 – powinno się rozpoczynać większość zajęć dedykowanych osobom w wieku 26-55 lat;</a:t>
            </a:r>
          </a:p>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Aktualna oferta kulturalna (1)</a:t>
            </a:r>
            <a:endParaRPr lang="pl-PL" sz="24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Instytucjonalny wymiar kultury, w zakresie leżącym w gestii Miasta Skierniewice, obejmuje przedsięwzięcia realizowane w ramach działalności następujących placówek kulturalnych:</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Biuro Wystaw Artystycznych (BWA);</a:t>
            </a:r>
          </a:p>
          <a:p>
            <a:pPr marL="0" indent="0" algn="just">
              <a:lnSpc>
                <a:spcPct val="110000"/>
              </a:lnSpc>
              <a:buNone/>
            </a:pPr>
            <a:r>
              <a:rPr lang="pl-PL" sz="1400" b="1" dirty="0" smtClean="0">
                <a:solidFill>
                  <a:schemeClr val="accent6">
                    <a:lumMod val="50000"/>
                  </a:schemeClr>
                </a:solidFill>
                <a:latin typeface="Calibri" pitchFamily="34" charset="0"/>
              </a:rPr>
              <a:t>Działalność: edukacja kulturalna i aktywne wychowywanie odbiorcy sztuki współczesnej, upowszechnianie współczesnych sztuk plastycznych , tj. wystawiennictwo, sprzedaż prac prezentowanych w ramach projektów BWA, wydawnictwo, organizacja plenerów artystycznych, wykładów z historii sztuki, projekcji filmów, spotkań z artystami  oraz warsztatów.</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Izba Historii Skierniewic (IHS);</a:t>
            </a:r>
          </a:p>
          <a:p>
            <a:pPr marL="0" indent="0" algn="just">
              <a:lnSpc>
                <a:spcPct val="110000"/>
              </a:lnSpc>
              <a:buNone/>
            </a:pPr>
            <a:r>
              <a:rPr lang="pl-PL" sz="1400" b="1" dirty="0" smtClean="0">
                <a:solidFill>
                  <a:schemeClr val="accent6">
                    <a:lumMod val="50000"/>
                  </a:schemeClr>
                </a:solidFill>
                <a:latin typeface="Calibri" pitchFamily="34" charset="0"/>
              </a:rPr>
              <a:t>Działalność: upowszechnianie oraz ochrona dziedzictwa kulturowego i historycznego Ziemi Skierniewickiej, tj. organizacja spotkań z twórcami kultury oraz koncertów muzyki klasycznej, sprzedaż wydawnictw tematycznie związanych z miastem,  udostępnianie księgozbioru IHS.</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Miejska Biblioteka Publiczna im. W. Reymonta (MBP);</a:t>
            </a:r>
          </a:p>
          <a:p>
            <a:pPr marL="0" indent="0" algn="just">
              <a:lnSpc>
                <a:spcPct val="110000"/>
              </a:lnSpc>
              <a:buNone/>
            </a:pPr>
            <a:r>
              <a:rPr lang="pl-PL" sz="1400" b="1" dirty="0" smtClean="0">
                <a:solidFill>
                  <a:schemeClr val="accent6">
                    <a:lumMod val="50000"/>
                  </a:schemeClr>
                </a:solidFill>
                <a:latin typeface="Calibri" pitchFamily="34" charset="0"/>
              </a:rPr>
              <a:t>Działalność:  udostępnianie książek i czasopism (łącznie ok. 215 tys. woluminów oraz 124 tytuły czasopism bieżących i archiwalnych) oraz encyklopedii, słowników, informatorów zapisanych na płytach CD i DVD, a także programów do nauki języków obcych i programów obsługi prawnej; oferowanie dostępu do Internetu  oraz stanowisk komputerowych.</a:t>
            </a: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384"/>
            <a:ext cx="8229600" cy="880120"/>
          </a:xfrm>
        </p:spPr>
        <p:txBody>
          <a:bodyPr/>
          <a:lstStyle/>
          <a:p>
            <a:r>
              <a:rPr lang="pl-PL" sz="2400" b="1" dirty="0" smtClean="0">
                <a:solidFill>
                  <a:schemeClr val="tx2">
                    <a:lumMod val="50000"/>
                  </a:schemeClr>
                </a:solidFill>
              </a:rPr>
              <a:t>Pory pracy NMOK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Na podstawie wyników przeprowadzonych badań rekomendowane są następujące rozwiązania odnośnie organizacji zajęć w Nowym Miejskim Ośrodku Kultury (</a:t>
            </a:r>
            <a:r>
              <a:rPr lang="pl-PL" sz="1800" b="1" dirty="0" err="1" smtClean="0">
                <a:solidFill>
                  <a:schemeClr val="tx2"/>
                </a:solidFill>
                <a:latin typeface="Calibri" pitchFamily="34" charset="0"/>
              </a:rPr>
              <a:t>cd</a:t>
            </a:r>
            <a:r>
              <a:rPr lang="pl-PL" sz="1800" b="1" dirty="0" smtClean="0">
                <a:solidFill>
                  <a:schemeClr val="tx2"/>
                </a:solidFill>
                <a:latin typeface="Calibri" pitchFamily="34" charset="0"/>
              </a:rPr>
              <a:t>.):</a:t>
            </a:r>
          </a:p>
          <a:p>
            <a:pPr marL="0" lv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w przypadku zajęć angażujących uczestników w różnym wieku, najefektywniejszym rozwiązaniem byłoby zaplanowanie ich na godziny z przedziału 16:00-20:00 oraz na weekendy;</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weekendy – priorytet należy nadać zajęciom dla skierniewiczan w wieku powyżej 26 lat;</a:t>
            </a:r>
          </a:p>
          <a:p>
            <a:pPr marL="0" indent="0" algn="just">
              <a:lnSpc>
                <a:spcPct val="110000"/>
              </a:lnSpc>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zajęcia przeznaczone dla kobiet należy zaplanować na weekend, na porę, która cieszy się najwyższym zainteresowaniem tej grupy odbiorców.</a:t>
            </a: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             Zakres tematyczny zajęć w NMOK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pic>
        <p:nvPicPr>
          <p:cNvPr id="80898" name="Picture 2"/>
          <p:cNvPicPr>
            <a:picLocks noChangeArrowheads="1"/>
          </p:cNvPicPr>
          <p:nvPr/>
        </p:nvPicPr>
        <p:blipFill>
          <a:blip r:embed="rId4" cstate="print"/>
          <a:srcRect/>
          <a:stretch>
            <a:fillRect/>
          </a:stretch>
        </p:blipFill>
        <p:spPr bwMode="auto">
          <a:xfrm>
            <a:off x="1043608" y="836712"/>
            <a:ext cx="7128792" cy="5472608"/>
          </a:xfrm>
          <a:prstGeom prst="rect">
            <a:avLst/>
          </a:prstGeom>
          <a:ln w="9525">
            <a:noFill/>
            <a:miter lim="800000"/>
            <a:headEnd/>
            <a:tailEnd/>
          </a:ln>
          <a:effectLst>
            <a:outerShdw blurRad="50800" dist="50800" dir="5400000" algn="ctr" rotWithShape="0">
              <a:srgbClr val="000000">
                <a:alpha val="0"/>
              </a:srgbClr>
            </a:outerShdw>
          </a:effectLst>
        </p:spPr>
      </p:pic>
      <p:sp>
        <p:nvSpPr>
          <p:cNvPr id="80899" name="Rectangle 3"/>
          <p:cNvSpPr>
            <a:spLocks noChangeArrowheads="1"/>
          </p:cNvSpPr>
          <p:nvPr/>
        </p:nvSpPr>
        <p:spPr bwMode="auto">
          <a:xfrm>
            <a:off x="1404306" y="6533673"/>
            <a:ext cx="6335389"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1000" dirty="0" smtClean="0">
                <a:latin typeface="Times New Roman" pitchFamily="18" charset="0"/>
                <a:ea typeface="Calibri" pitchFamily="34" charset="0"/>
                <a:cs typeface="Times New Roman" pitchFamily="18" charset="0"/>
              </a:rPr>
              <a:t>* W</a:t>
            </a:r>
            <a:r>
              <a:rPr kumimoji="0" lang="pl-PL"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artości procentowe</a:t>
            </a:r>
            <a:r>
              <a:rPr kumimoji="0" lang="pl-PL" sz="1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pl-PL"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nie sumują się do 100%, ponieważ każdy respondent mógł wybrać więcej niż jedną odpowiedź.</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             Zakres tematyczny zajęć w NMOK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
        <p:nvSpPr>
          <p:cNvPr id="80899" name="Rectangle 3"/>
          <p:cNvSpPr>
            <a:spLocks noChangeArrowheads="1"/>
          </p:cNvSpPr>
          <p:nvPr/>
        </p:nvSpPr>
        <p:spPr bwMode="auto">
          <a:xfrm>
            <a:off x="1404306" y="6533673"/>
            <a:ext cx="6335389"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1000" dirty="0" smtClean="0">
                <a:latin typeface="Times New Roman" pitchFamily="18" charset="0"/>
                <a:ea typeface="Calibri" pitchFamily="34" charset="0"/>
                <a:cs typeface="Times New Roman" pitchFamily="18" charset="0"/>
              </a:rPr>
              <a:t>W</a:t>
            </a:r>
            <a:r>
              <a:rPr kumimoji="0" lang="pl-PL"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artości procentowe</a:t>
            </a:r>
            <a:r>
              <a:rPr kumimoji="0" lang="pl-PL" sz="1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pl-PL"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nie sumują się do 100%, ponieważ każdy respondent mógł wybrać więcej niż jedną odpowiedź.</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9810" name="Picture 2"/>
          <p:cNvPicPr>
            <a:picLocks noChangeArrowheads="1"/>
          </p:cNvPicPr>
          <p:nvPr/>
        </p:nvPicPr>
        <p:blipFill>
          <a:blip r:embed="rId4" cstate="print"/>
          <a:srcRect b="-89"/>
          <a:stretch>
            <a:fillRect/>
          </a:stretch>
        </p:blipFill>
        <p:spPr bwMode="auto">
          <a:xfrm>
            <a:off x="899592" y="836712"/>
            <a:ext cx="7128792" cy="5616624"/>
          </a:xfrm>
          <a:prstGeom prst="rect">
            <a:avLst/>
          </a:prstGeom>
          <a:noFill/>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Zmiany w zakresie polityki kulturalnej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Na podstawie badań opinii społecznej oraz analiz dotychczasowej polityki kulturalnej Miasta Skierniewice wypracowano ogólne kierunki przekształceń w zakresie organizacji kultury w mieście w czterech ogólnych obszarach: </a:t>
            </a:r>
          </a:p>
          <a:p>
            <a:pPr marL="0" indent="0" algn="just">
              <a:lnSpc>
                <a:spcPct val="110000"/>
              </a:lnSpc>
              <a:buNone/>
            </a:pPr>
            <a:endParaRPr lang="pl-PL" sz="800" b="1" dirty="0" smtClean="0">
              <a:solidFill>
                <a:schemeClr val="tx2"/>
              </a:solidFill>
              <a:latin typeface="Calibri" pitchFamily="34" charset="0"/>
            </a:endParaRPr>
          </a:p>
          <a:p>
            <a:pPr marL="400050" lvl="0" indent="-400050" algn="just">
              <a:lnSpc>
                <a:spcPct val="110000"/>
              </a:lnSpc>
              <a:buNone/>
            </a:pPr>
            <a:r>
              <a:rPr lang="pl-PL" sz="1800" b="1" dirty="0" smtClean="0">
                <a:solidFill>
                  <a:srgbClr val="C00000"/>
                </a:solidFill>
                <a:latin typeface="Calibri" pitchFamily="34" charset="0"/>
              </a:rPr>
              <a:t>I. Edukacja</a:t>
            </a:r>
          </a:p>
          <a:p>
            <a:pPr marL="400050" lvl="0" indent="-400050" algn="just">
              <a:lnSpc>
                <a:spcPct val="110000"/>
              </a:lnSpc>
              <a:buNone/>
            </a:pPr>
            <a:endParaRPr lang="pl-PL" sz="800" b="1" dirty="0" smtClean="0">
              <a:solidFill>
                <a:schemeClr val="accent6">
                  <a:lumMod val="50000"/>
                </a:schemeClr>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Współpraca instytucji kultury z placówkami edukacyjnymi;</a:t>
            </a:r>
          </a:p>
          <a:p>
            <a:pPr marL="0" lvl="0" indent="0" algn="just">
              <a:lnSpc>
                <a:spcPct val="110000"/>
              </a:lnSpc>
            </a:pPr>
            <a:r>
              <a:rPr lang="pl-PL" sz="1800" b="1" dirty="0" smtClean="0">
                <a:solidFill>
                  <a:schemeClr val="accent6">
                    <a:lumMod val="50000"/>
                  </a:schemeClr>
                </a:solidFill>
                <a:latin typeface="Calibri" pitchFamily="34" charset="0"/>
              </a:rPr>
              <a:t> Kształtowanie potrzeb kulturalnych i zainteresowań (wychowywanie świadomych odbiorców kultury);</a:t>
            </a:r>
          </a:p>
          <a:p>
            <a:pPr marL="0" lvl="0" indent="0" algn="just">
              <a:lnSpc>
                <a:spcPct val="110000"/>
              </a:lnSpc>
            </a:pPr>
            <a:r>
              <a:rPr lang="pl-PL" sz="1800" b="1" dirty="0" smtClean="0">
                <a:solidFill>
                  <a:schemeClr val="accent6">
                    <a:lumMod val="50000"/>
                  </a:schemeClr>
                </a:solidFill>
                <a:latin typeface="Calibri" pitchFamily="34" charset="0"/>
              </a:rPr>
              <a:t> Edukacja regionalna, propagowanie kultury lokalnej.</a:t>
            </a:r>
          </a:p>
          <a:p>
            <a:pPr marL="0" lvl="0" indent="0" algn="just">
              <a:lnSpc>
                <a:spcPct val="110000"/>
              </a:lnSpc>
              <a:buNone/>
            </a:pPr>
            <a:endParaRPr lang="pl-PL" sz="800" b="1" dirty="0" smtClean="0">
              <a:solidFill>
                <a:schemeClr val="accent6">
                  <a:lumMod val="50000"/>
                </a:schemeClr>
              </a:solidFill>
              <a:latin typeface="Calibri" pitchFamily="34" charset="0"/>
            </a:endParaRPr>
          </a:p>
          <a:p>
            <a:pPr marL="0" lvl="0" indent="0" algn="just">
              <a:lnSpc>
                <a:spcPct val="110000"/>
              </a:lnSpc>
              <a:buNone/>
            </a:pPr>
            <a:r>
              <a:rPr lang="pl-PL" sz="1800" b="1" dirty="0" smtClean="0">
                <a:solidFill>
                  <a:srgbClr val="C00000"/>
                </a:solidFill>
                <a:latin typeface="Calibri" pitchFamily="34" charset="0"/>
              </a:rPr>
              <a:t>II. Uwzględnianie potrzeb lokalnych</a:t>
            </a:r>
          </a:p>
          <a:p>
            <a:pPr marL="0" lvl="0" indent="0" algn="just">
              <a:lnSpc>
                <a:spcPct val="110000"/>
              </a:lnSpc>
              <a:buNone/>
            </a:pPr>
            <a:endParaRPr lang="pl-PL" sz="800" b="1" dirty="0" smtClean="0">
              <a:solidFill>
                <a:srgbClr val="C00000"/>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Proporcjonalne uwzględnianie potrzeb kulturalnych różnych grup odbiorców;</a:t>
            </a:r>
          </a:p>
          <a:p>
            <a:pPr marL="0" lvl="0" indent="0" algn="just">
              <a:lnSpc>
                <a:spcPct val="110000"/>
              </a:lnSpc>
            </a:pPr>
            <a:r>
              <a:rPr lang="pl-PL" sz="1800" b="1" dirty="0" smtClean="0">
                <a:solidFill>
                  <a:schemeClr val="accent6">
                    <a:lumMod val="50000"/>
                  </a:schemeClr>
                </a:solidFill>
                <a:latin typeface="Calibri" pitchFamily="34" charset="0"/>
              </a:rPr>
              <a:t> Diagnozowanie potrzeb kulturalnych mieszkańców Skierniewic;</a:t>
            </a:r>
          </a:p>
          <a:p>
            <a:pPr marL="0" lvl="0" indent="0" algn="just">
              <a:lnSpc>
                <a:spcPct val="110000"/>
              </a:lnSpc>
            </a:pPr>
            <a:r>
              <a:rPr lang="pl-PL" sz="1800" b="1" dirty="0" smtClean="0">
                <a:solidFill>
                  <a:schemeClr val="accent6">
                    <a:lumMod val="50000"/>
                  </a:schemeClr>
                </a:solidFill>
                <a:latin typeface="Calibri" pitchFamily="34" charset="0"/>
              </a:rPr>
              <a:t> Diagnozowanie jakości oferty kulturalnej;</a:t>
            </a:r>
          </a:p>
          <a:p>
            <a:pPr marL="0" lvl="0" indent="0" algn="just">
              <a:lnSpc>
                <a:spcPct val="110000"/>
              </a:lnSpc>
            </a:pPr>
            <a:r>
              <a:rPr lang="pl-PL" sz="1800" b="1" dirty="0" smtClean="0">
                <a:solidFill>
                  <a:schemeClr val="accent6">
                    <a:lumMod val="50000"/>
                  </a:schemeClr>
                </a:solidFill>
                <a:latin typeface="Calibri" pitchFamily="34" charset="0"/>
              </a:rPr>
              <a:t> Bieżące dostosowywanie oferty kulturalnej do zapotrzebowania mieszkańców Skierniewic i specyfiki regionalnej.</a:t>
            </a: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Zmiany w zakresie polityki kulturalnej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Na podstawie badań opinii społecznej oraz analiz dotychczasowej polityki kulturalnej Miasta Skierniewice wypracowano ogólne kierunki przekształceń w zakresie organizacji kultury w mieście w czterech ogólnych obszarach: </a:t>
            </a:r>
          </a:p>
          <a:p>
            <a:pPr marL="0" indent="0" algn="just">
              <a:lnSpc>
                <a:spcPct val="110000"/>
              </a:lnSpc>
              <a:buNone/>
            </a:pPr>
            <a:endParaRPr lang="pl-PL" sz="800" b="1" dirty="0" smtClean="0">
              <a:solidFill>
                <a:schemeClr val="tx2"/>
              </a:solidFill>
              <a:latin typeface="Calibri" pitchFamily="34" charset="0"/>
            </a:endParaRPr>
          </a:p>
          <a:p>
            <a:pPr marL="400050" lvl="0" indent="-400050" algn="just">
              <a:lnSpc>
                <a:spcPct val="110000"/>
              </a:lnSpc>
              <a:buNone/>
            </a:pPr>
            <a:r>
              <a:rPr lang="pl-PL" sz="1800" b="1" dirty="0" smtClean="0">
                <a:solidFill>
                  <a:srgbClr val="C00000"/>
                </a:solidFill>
                <a:latin typeface="Calibri" pitchFamily="34" charset="0"/>
              </a:rPr>
              <a:t>III. Współpraca</a:t>
            </a:r>
          </a:p>
          <a:p>
            <a:pPr marL="400050" lvl="0" indent="-40005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Koordynacja działań skierniewickich ośrodków kultury oraz współpraca przy organizowaniu wydarzeń kulturalnych;</a:t>
            </a:r>
          </a:p>
          <a:p>
            <a:pPr marL="0" indent="0" algn="just">
              <a:lnSpc>
                <a:spcPct val="110000"/>
              </a:lnSpc>
            </a:pPr>
            <a:r>
              <a:rPr lang="pl-PL" sz="1800" b="1" dirty="0" smtClean="0">
                <a:solidFill>
                  <a:schemeClr val="accent6">
                    <a:lumMod val="50000"/>
                  </a:schemeClr>
                </a:solidFill>
                <a:latin typeface="Calibri" pitchFamily="34" charset="0"/>
              </a:rPr>
              <a:t> Współpraca i wymiana doświadczeń między instytucjami kultury, lokalnymi politykami, organizacjami pozarządowymi oraz niezależnymi twórcami kultury;</a:t>
            </a:r>
          </a:p>
          <a:p>
            <a:pPr marL="0" indent="0" algn="just">
              <a:lnSpc>
                <a:spcPct val="110000"/>
              </a:lnSpc>
            </a:pPr>
            <a:r>
              <a:rPr lang="pl-PL" sz="1800" b="1" dirty="0" smtClean="0">
                <a:solidFill>
                  <a:schemeClr val="accent6">
                    <a:lumMod val="50000"/>
                  </a:schemeClr>
                </a:solidFill>
                <a:latin typeface="Calibri" pitchFamily="34" charset="0"/>
              </a:rPr>
              <a:t> Wielopłaszczyznowa współpraca z ośrodkami kultury w kraju i za granicą. </a:t>
            </a:r>
          </a:p>
          <a:p>
            <a:pPr marL="0" lvl="0" indent="0" algn="just">
              <a:lnSpc>
                <a:spcPct val="110000"/>
              </a:lnSpc>
              <a:buNone/>
            </a:pPr>
            <a:endParaRPr lang="pl-PL" sz="800" b="1" dirty="0" smtClean="0">
              <a:solidFill>
                <a:schemeClr val="accent6">
                  <a:lumMod val="50000"/>
                </a:schemeClr>
              </a:solidFill>
              <a:latin typeface="Calibri" pitchFamily="34" charset="0"/>
            </a:endParaRPr>
          </a:p>
          <a:p>
            <a:pPr marL="0" lvl="0" indent="0" algn="just">
              <a:lnSpc>
                <a:spcPct val="110000"/>
              </a:lnSpc>
              <a:buNone/>
            </a:pPr>
            <a:r>
              <a:rPr lang="pl-PL" sz="1800" b="1" dirty="0" smtClean="0">
                <a:solidFill>
                  <a:srgbClr val="C00000"/>
                </a:solidFill>
                <a:latin typeface="Calibri" pitchFamily="34" charset="0"/>
              </a:rPr>
              <a:t>IV. Promocja</a:t>
            </a:r>
          </a:p>
          <a:p>
            <a:pPr marL="0" lvl="0" indent="0" algn="just">
              <a:lnSpc>
                <a:spcPct val="110000"/>
              </a:lnSpc>
              <a:buNone/>
            </a:pPr>
            <a:endParaRPr lang="pl-PL" sz="800" b="1" dirty="0" smtClean="0">
              <a:solidFill>
                <a:srgbClr val="C00000"/>
              </a:solidFill>
              <a:latin typeface="Calibri" pitchFamily="34" charset="0"/>
            </a:endParaRPr>
          </a:p>
          <a:p>
            <a:pPr marL="0" lvl="0" indent="0" algn="just">
              <a:lnSpc>
                <a:spcPct val="110000"/>
              </a:lnSpc>
            </a:pPr>
            <a:r>
              <a:rPr lang="pl-PL" sz="1800" b="1" dirty="0" smtClean="0">
                <a:solidFill>
                  <a:schemeClr val="accent6">
                    <a:lumMod val="50000"/>
                  </a:schemeClr>
                </a:solidFill>
                <a:latin typeface="Calibri" pitchFamily="34" charset="0"/>
              </a:rPr>
              <a:t> Integracja promocji działań wszystkich miejskich instytucji kultury;</a:t>
            </a:r>
          </a:p>
          <a:p>
            <a:pPr marL="0" indent="0" algn="just">
              <a:lnSpc>
                <a:spcPct val="120000"/>
              </a:lnSpc>
            </a:pPr>
            <a:r>
              <a:rPr lang="pl-PL" sz="1800" b="1" dirty="0" smtClean="0">
                <a:solidFill>
                  <a:schemeClr val="accent6">
                    <a:lumMod val="50000"/>
                  </a:schemeClr>
                </a:solidFill>
                <a:latin typeface="Calibri" pitchFamily="34" charset="0"/>
              </a:rPr>
              <a:t> Kompleksowa informacja na temat oferty kulturalnej miasta (foldery, tablice ogłoszeń, strona internetowa);</a:t>
            </a:r>
          </a:p>
          <a:p>
            <a:pPr marL="0" indent="0" algn="just">
              <a:lnSpc>
                <a:spcPct val="120000"/>
              </a:lnSpc>
            </a:pPr>
            <a:r>
              <a:rPr lang="pl-PL" sz="1800" b="1" dirty="0" smtClean="0">
                <a:solidFill>
                  <a:schemeClr val="accent6">
                    <a:lumMod val="50000"/>
                  </a:schemeClr>
                </a:solidFill>
                <a:latin typeface="Calibri" pitchFamily="34" charset="0"/>
              </a:rPr>
              <a:t> Promocja lokalnej kultury i jej twórców w kraju i za granicą.</a:t>
            </a:r>
          </a:p>
          <a:p>
            <a:pPr marL="0" lv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nSpc>
                <a:spcPct val="150000"/>
              </a:lnSpc>
              <a:buNone/>
            </a:pPr>
            <a:r>
              <a:rPr lang="pl-PL" sz="2800" b="1" dirty="0" smtClean="0">
                <a:solidFill>
                  <a:schemeClr val="tx2"/>
                </a:solidFill>
                <a:latin typeface="Calibri" pitchFamily="34" charset="0"/>
              </a:rPr>
              <a:t>Przedstawiona koncepcja restrukturyzacji </a:t>
            </a:r>
          </a:p>
          <a:p>
            <a:pPr marL="0" indent="0">
              <a:lnSpc>
                <a:spcPct val="150000"/>
              </a:lnSpc>
              <a:buNone/>
            </a:pPr>
            <a:r>
              <a:rPr lang="pl-PL" sz="2800" b="1" dirty="0" smtClean="0">
                <a:solidFill>
                  <a:schemeClr val="tx2"/>
                </a:solidFill>
                <a:latin typeface="Calibri" pitchFamily="34" charset="0"/>
              </a:rPr>
              <a:t>działalności kulturalnej Miasta Skierniewice </a:t>
            </a:r>
          </a:p>
          <a:p>
            <a:pPr marL="0" indent="0">
              <a:lnSpc>
                <a:spcPct val="150000"/>
              </a:lnSpc>
              <a:buNone/>
            </a:pPr>
            <a:r>
              <a:rPr lang="pl-PL" sz="2800" b="1" dirty="0" smtClean="0">
                <a:solidFill>
                  <a:schemeClr val="tx2"/>
                </a:solidFill>
                <a:latin typeface="Calibri" pitchFamily="34" charset="0"/>
              </a:rPr>
              <a:t>powinna być traktowana wyłącznie jako propozycja,</a:t>
            </a:r>
          </a:p>
          <a:p>
            <a:pPr marL="0" indent="0">
              <a:lnSpc>
                <a:spcPct val="150000"/>
              </a:lnSpc>
              <a:buNone/>
            </a:pPr>
            <a:r>
              <a:rPr lang="pl-PL" sz="2800" b="1" dirty="0" smtClean="0">
                <a:solidFill>
                  <a:schemeClr val="tx2"/>
                </a:solidFill>
                <a:latin typeface="Calibri" pitchFamily="34" charset="0"/>
              </a:rPr>
              <a:t>która jest kierowana do konsultacji.</a:t>
            </a:r>
          </a:p>
          <a:p>
            <a:endParaRPr lang="pl-PL" dirty="0"/>
          </a:p>
        </p:txBody>
      </p:sp>
    </p:spTree>
    <p:extLst>
      <p:ext uri="{BB962C8B-B14F-4D97-AF65-F5344CB8AC3E}">
        <p14:creationId xmlns="" xmlns:p14="http://schemas.microsoft.com/office/powerpoint/2010/main" val="2998227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endParaRPr lang="pl-PL" sz="4800" dirty="0" smtClean="0"/>
          </a:p>
          <a:p>
            <a:pPr marL="0" indent="0" algn="ctr">
              <a:lnSpc>
                <a:spcPct val="110000"/>
              </a:lnSpc>
              <a:buNone/>
            </a:pPr>
            <a:r>
              <a:rPr lang="pl-PL" sz="6000" b="1" dirty="0" smtClean="0">
                <a:solidFill>
                  <a:schemeClr val="tx2"/>
                </a:solidFill>
                <a:latin typeface="Calibri" pitchFamily="34" charset="0"/>
              </a:rPr>
              <a:t>Dziękujemy za uwagę</a:t>
            </a:r>
            <a:endParaRPr lang="pl-PL" sz="6000" b="1" dirty="0">
              <a:solidFill>
                <a:schemeClr val="tx2"/>
              </a:solidFill>
              <a:latin typeface="Calibri" pitchFamily="34" charset="0"/>
            </a:endParaRPr>
          </a:p>
        </p:txBody>
      </p:sp>
    </p:spTree>
    <p:extLst>
      <p:ext uri="{BB962C8B-B14F-4D97-AF65-F5344CB8AC3E}">
        <p14:creationId xmlns="" xmlns:p14="http://schemas.microsoft.com/office/powerpoint/2010/main" val="1035381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Aktualna oferta kulturalna (2)</a:t>
            </a:r>
            <a:endParaRPr lang="pl-PL" sz="24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Instytucjonalny wymiar kultury, w zakresie leżącym w gestii Miasta Skierniewice, obejmuje przedsięwzięcia realizowane w ramach działalności następujących placówek kulturalnych (</a:t>
            </a:r>
            <a:r>
              <a:rPr lang="pl-PL" sz="1800" b="1" dirty="0" err="1" smtClean="0">
                <a:solidFill>
                  <a:schemeClr val="tx2"/>
                </a:solidFill>
                <a:latin typeface="Calibri" pitchFamily="34" charset="0"/>
              </a:rPr>
              <a:t>cd</a:t>
            </a:r>
            <a:r>
              <a:rPr lang="pl-PL" sz="1800" b="1" dirty="0" smtClean="0">
                <a:solidFill>
                  <a:schemeClr val="tx2"/>
                </a:solidFill>
                <a:latin typeface="Calibri" pitchFamily="34" charset="0"/>
              </a:rPr>
              <a:t>.):</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Miejski Ośrodek Kultury (MOK);</a:t>
            </a:r>
          </a:p>
          <a:p>
            <a:pPr marL="0" indent="0" algn="just">
              <a:lnSpc>
                <a:spcPct val="110000"/>
              </a:lnSpc>
              <a:buNone/>
            </a:pPr>
            <a:r>
              <a:rPr lang="pl-PL" sz="1400" b="1" dirty="0" smtClean="0">
                <a:solidFill>
                  <a:schemeClr val="accent6">
                    <a:lumMod val="50000"/>
                  </a:schemeClr>
                </a:solidFill>
                <a:latin typeface="Calibri" pitchFamily="34" charset="0"/>
              </a:rPr>
              <a:t>Inicjatywy MOK są realizowane w trzech ośrodkach: </a:t>
            </a:r>
            <a:r>
              <a:rPr lang="pl-PL" sz="1400" b="1" u="sng" dirty="0" smtClean="0">
                <a:solidFill>
                  <a:schemeClr val="accent6">
                    <a:lumMod val="50000"/>
                  </a:schemeClr>
                </a:solidFill>
                <a:latin typeface="Calibri" pitchFamily="34" charset="0"/>
              </a:rPr>
              <a:t>kinoteatr „Polonez”</a:t>
            </a:r>
            <a:r>
              <a:rPr lang="pl-PL" sz="1400" b="1" dirty="0" smtClean="0">
                <a:solidFill>
                  <a:schemeClr val="accent6">
                    <a:lumMod val="50000"/>
                  </a:schemeClr>
                </a:solidFill>
                <a:latin typeface="Calibri" pitchFamily="34" charset="0"/>
              </a:rPr>
              <a:t> (działalność: projekcje repertuarowe, projekcje i dyskusje w ramach DKF „</a:t>
            </a:r>
            <a:r>
              <a:rPr lang="pl-PL" sz="1400" b="1" dirty="0" err="1" smtClean="0">
                <a:solidFill>
                  <a:schemeClr val="accent6">
                    <a:lumMod val="50000"/>
                  </a:schemeClr>
                </a:solidFill>
                <a:latin typeface="Calibri" pitchFamily="34" charset="0"/>
              </a:rPr>
              <a:t>Eroica</a:t>
            </a:r>
            <a:r>
              <a:rPr lang="pl-PL" sz="1400" b="1" dirty="0" smtClean="0">
                <a:solidFill>
                  <a:schemeClr val="accent6">
                    <a:lumMod val="50000"/>
                  </a:schemeClr>
                </a:solidFill>
                <a:latin typeface="Calibri" pitchFamily="34" charset="0"/>
              </a:rPr>
              <a:t>”, program Nowe Horyzonty Edukacji Filmowej, spektakle w ramach Sceny Regionalnej Teatru im. Stefana Jaracza w Łodzi); </a:t>
            </a:r>
            <a:r>
              <a:rPr lang="pl-PL" sz="1400" b="1" u="sng" dirty="0" smtClean="0">
                <a:solidFill>
                  <a:schemeClr val="accent6">
                    <a:lumMod val="50000"/>
                  </a:schemeClr>
                </a:solidFill>
                <a:latin typeface="Calibri" pitchFamily="34" charset="0"/>
              </a:rPr>
              <a:t>radio RSC</a:t>
            </a:r>
            <a:r>
              <a:rPr lang="pl-PL" sz="1400" b="1" dirty="0" smtClean="0">
                <a:solidFill>
                  <a:schemeClr val="accent6">
                    <a:lumMod val="50000"/>
                  </a:schemeClr>
                </a:solidFill>
                <a:latin typeface="Calibri" pitchFamily="34" charset="0"/>
              </a:rPr>
              <a:t> (działalność: rozgłośnia radiowa); </a:t>
            </a:r>
            <a:r>
              <a:rPr lang="pl-PL" sz="1400" b="1" u="sng" dirty="0" smtClean="0">
                <a:solidFill>
                  <a:schemeClr val="accent6">
                    <a:lumMod val="50000"/>
                  </a:schemeClr>
                </a:solidFill>
                <a:latin typeface="Calibri" pitchFamily="34" charset="0"/>
              </a:rPr>
              <a:t>klub „Konstancja”</a:t>
            </a:r>
            <a:r>
              <a:rPr lang="pl-PL" sz="1400" b="1" dirty="0" smtClean="0">
                <a:solidFill>
                  <a:schemeClr val="accent6">
                    <a:lumMod val="50000"/>
                  </a:schemeClr>
                </a:solidFill>
                <a:latin typeface="Calibri" pitchFamily="34" charset="0"/>
              </a:rPr>
              <a:t> (działalność:  zajęcia o profilu muzycznym, plastycznym, teatralnym oraz szachowe i brydżowe koła zainteresowań;  siedziba: Miejskiej Orkiestry Dętej, zespołu folklorystycznego Ustronie, Światowego Związku Żołnierzy AK oraz klubów seniora: Zacisze, Zgoda i Ustronie.</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Młodzieżowe Centrum Kultury (MCK);</a:t>
            </a:r>
          </a:p>
          <a:p>
            <a:pPr marL="0" indent="0" algn="just">
              <a:lnSpc>
                <a:spcPct val="110000"/>
              </a:lnSpc>
              <a:buNone/>
            </a:pPr>
            <a:r>
              <a:rPr lang="pl-PL" sz="1400" b="1" dirty="0" smtClean="0">
                <a:solidFill>
                  <a:schemeClr val="accent6">
                    <a:lumMod val="50000"/>
                  </a:schemeClr>
                </a:solidFill>
                <a:latin typeface="Calibri" pitchFamily="34" charset="0"/>
              </a:rPr>
              <a:t>Działalność: warsztaty teatralne, plastyczne, muzyczne,  taneczne oraz filmowe,  fankluby, grupa teatralna</a:t>
            </a:r>
          </a:p>
          <a:p>
            <a:pPr marL="0" indent="0" algn="just">
              <a:lnSpc>
                <a:spcPct val="110000"/>
              </a:lnSpc>
              <a:buNone/>
            </a:pPr>
            <a:r>
              <a:rPr lang="pl-PL" sz="1400" b="1" dirty="0" err="1" smtClean="0">
                <a:solidFill>
                  <a:schemeClr val="accent6">
                    <a:lumMod val="50000"/>
                  </a:schemeClr>
                </a:solidFill>
                <a:latin typeface="Calibri" pitchFamily="34" charset="0"/>
              </a:rPr>
              <a:t>Com.pl.ex</a:t>
            </a:r>
            <a:r>
              <a:rPr lang="pl-PL" sz="1400" b="1" dirty="0" smtClean="0">
                <a:solidFill>
                  <a:schemeClr val="accent6">
                    <a:lumMod val="50000"/>
                  </a:schemeClr>
                </a:solidFill>
                <a:latin typeface="Calibri" pitchFamily="34" charset="0"/>
              </a:rPr>
              <a:t>, Młodzieżowa Orkiestra Dęta, amatorski klub filmowy Skierniewicka Fabryka Snów,  klub seniora Ara, Uniwersytet III Wieku.</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Wydarzenia kulturalne o charakterze cyklicznym</a:t>
            </a:r>
          </a:p>
          <a:p>
            <a:pPr marL="0" indent="0" algn="just">
              <a:lnSpc>
                <a:spcPct val="110000"/>
              </a:lnSpc>
              <a:buNone/>
            </a:pPr>
            <a:r>
              <a:rPr lang="pl-PL" sz="1400" b="1" dirty="0" smtClean="0">
                <a:solidFill>
                  <a:schemeClr val="accent6">
                    <a:lumMod val="50000"/>
                  </a:schemeClr>
                </a:solidFill>
                <a:latin typeface="Calibri" pitchFamily="34" charset="0"/>
              </a:rPr>
              <a:t>Np.:  Ogólnopolski Przegląd Teatralny „Poszukiwanie alternatywy”,  „Rock May </a:t>
            </a:r>
            <a:r>
              <a:rPr lang="pl-PL" sz="1400" b="1" dirty="0" err="1" smtClean="0">
                <a:solidFill>
                  <a:schemeClr val="accent6">
                    <a:lumMod val="50000"/>
                  </a:schemeClr>
                </a:solidFill>
                <a:latin typeface="Calibri" pitchFamily="34" charset="0"/>
              </a:rPr>
              <a:t>Festival</a:t>
            </a:r>
            <a:r>
              <a:rPr lang="pl-PL" sz="1400" b="1" dirty="0" smtClean="0">
                <a:solidFill>
                  <a:schemeClr val="accent6">
                    <a:lumMod val="50000"/>
                  </a:schemeClr>
                </a:solidFill>
                <a:latin typeface="Calibri" pitchFamily="34" charset="0"/>
              </a:rPr>
              <a:t>”,  „Szorty” – krótkie  formy filmowe, „Tosiek” – festiwal z A. Nurzyńskim w tle, „Harmonia” – warsztaty  wokalne.</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Polityka kulturalna</a:t>
            </a:r>
            <a:endParaRPr lang="pl-PL" sz="24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r>
              <a:rPr lang="pl-PL" sz="1800" b="1" dirty="0" smtClean="0">
                <a:solidFill>
                  <a:schemeClr val="tx2"/>
                </a:solidFill>
                <a:latin typeface="Calibri" pitchFamily="34" charset="0"/>
              </a:rPr>
              <a:t>Trzon lokalnej polityki kulturalnej Miasta Skierniewice wyznaczają zapisy zawarte w </a:t>
            </a:r>
            <a:r>
              <a:rPr lang="pl-PL" sz="1800" b="1" i="1" dirty="0" smtClean="0">
                <a:solidFill>
                  <a:schemeClr val="tx2"/>
                </a:solidFill>
                <a:latin typeface="Calibri" pitchFamily="34" charset="0"/>
              </a:rPr>
              <a:t>Strategii Rozwoju Miasta Skierniewice na lata 2000-2015. </a:t>
            </a:r>
            <a:r>
              <a:rPr lang="pl-PL" sz="1800" b="1" dirty="0" smtClean="0">
                <a:solidFill>
                  <a:schemeClr val="tx2"/>
                </a:solidFill>
                <a:latin typeface="Calibri" pitchFamily="34" charset="0"/>
              </a:rPr>
              <a:t>Priorytetem są:</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modernizacja bazy materialnej (cel: poprawa warunków zamieszkania, obsługi i wypoczynku mieszkańców oraz stanu bezpieczeństwa publicznego);</a:t>
            </a:r>
          </a:p>
          <a:p>
            <a:pPr marL="0" indent="0" algn="just">
              <a:lnSpc>
                <a:spcPct val="110000"/>
              </a:lnSpc>
            </a:pPr>
            <a:r>
              <a:rPr lang="pl-PL" sz="1800" b="1" dirty="0" smtClean="0">
                <a:solidFill>
                  <a:schemeClr val="accent6">
                    <a:lumMod val="50000"/>
                  </a:schemeClr>
                </a:solidFill>
                <a:latin typeface="Calibri" pitchFamily="34" charset="0"/>
              </a:rPr>
              <a:t> rozwój kultury i sztuki w mieście (cel: wzrost rangi miasta w otoczeniu wojewódzkim, krajowym i międzynarodowym).</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Organizację kultury instytucjonalnej modyfikuje uchwała nr XX/14/12 Rady Miasta Skierniewice z dnia 27 stycznia 2012 roku w sprawie zamiaru likwidacji instytucji kultury pod nazwą Młodzieżowe Centrum Kultury w Skierniewicach:</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likwidacja MCK może nastąpić w drodze podjęcia kolejnej uchwały nie wcześniej niż po upływie 6 miesięcy od ogłoszenia zamiaru likwidacji;</a:t>
            </a:r>
          </a:p>
          <a:p>
            <a:pPr marL="0" indent="0" algn="just">
              <a:lnSpc>
                <a:spcPct val="110000"/>
              </a:lnSpc>
            </a:pPr>
            <a:r>
              <a:rPr lang="pl-PL" sz="1800" b="1" dirty="0" smtClean="0">
                <a:solidFill>
                  <a:schemeClr val="accent6">
                    <a:lumMod val="50000"/>
                  </a:schemeClr>
                </a:solidFill>
                <a:latin typeface="Calibri" pitchFamily="34" charset="0"/>
              </a:rPr>
              <a:t> wprowadzenie ww. uchwały spowoduje restrukturyzację instytucji kultury poprzez połączenie MOK i MCK w drodze likwidacji drugiej placówki.</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pPr algn="l"/>
            <a:r>
              <a:rPr lang="pl-PL" sz="2400" b="1" dirty="0" smtClean="0">
                <a:solidFill>
                  <a:schemeClr val="tx2">
                    <a:lumMod val="50000"/>
                  </a:schemeClr>
                </a:solidFill>
              </a:rPr>
              <a:t>                    Ocena oferty i polityki kulturalnej</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tx2"/>
                </a:solidFill>
                <a:latin typeface="Calibri" pitchFamily="34" charset="0"/>
              </a:rPr>
              <a:t> Brak wyrównanej oferty kulturalnej przeznaczonej dla mieszkańców w różnym wieku i o różnym poziomie kompetencji;</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tx2"/>
                </a:solidFill>
                <a:latin typeface="Calibri" pitchFamily="34" charset="0"/>
              </a:rPr>
              <a:t> Trudności z pozyskaniem dla działań  organizowanych w Skierniewicach </a:t>
            </a:r>
            <a:r>
              <a:rPr lang="pl-PL" sz="1800" b="1" i="1" dirty="0" smtClean="0">
                <a:solidFill>
                  <a:schemeClr val="tx2"/>
                </a:solidFill>
                <a:latin typeface="Calibri" pitchFamily="34" charset="0"/>
              </a:rPr>
              <a:t>w pełni ukształtowanych odbiorców kultury</a:t>
            </a:r>
            <a:r>
              <a:rPr lang="pl-PL" sz="1800" b="1" dirty="0" smtClean="0">
                <a:solidFill>
                  <a:schemeClr val="tx2"/>
                </a:solidFill>
                <a:latin typeface="Calibri" pitchFamily="34" charset="0"/>
              </a:rPr>
              <a:t> wśród mieszkańców;</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tx2"/>
                </a:solidFill>
                <a:latin typeface="Calibri" pitchFamily="34" charset="0"/>
              </a:rPr>
              <a:t> Niedostatki w zakresie promocji i upowszechniania kultury;</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tx2"/>
                </a:solidFill>
                <a:latin typeface="Calibri" pitchFamily="34" charset="0"/>
              </a:rPr>
              <a:t> Niesprawna komunikacja oraz wymiana doświadczeń pomiędzy przedstawicielami poszczególnych instytucji kultury oraz Urzędu Miasta Skierniewice;</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tx2"/>
                </a:solidFill>
                <a:latin typeface="Calibri" pitchFamily="34" charset="0"/>
              </a:rPr>
              <a:t> Brak wykorzystania potencjału lokalnych twórców, artystów, animatorów kultury oraz interesujących inicjatyw rozwijanych w ramach prywatnej działalności twórców kultury oraz na płaszczyźnie organizacji pozarządowych i podmiotów gospodarczych.</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Ocena działań MOK i MCK (1)</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lnSpcReduction="10000"/>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Skierniewiczanie są pozytywnie nastawieni do propozycji połączenia MOK i MCK.</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Wśród mocnych stron MCK uczestnicy badań wymieniali działalność własną o charakterze edukacyjnym w zakresie sztuk plastycznych i tańca oraz  współpracę z Teatrem Realistycznym, który nie prowadzi obecnie działalności w ramach wskazanej instytucji, a także pracę przy organizacji niektórych imprez masowych.</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MOK został pozytywnie oceniony przez badanych ze względu na prowadzenie edukacji filmowej, działalność kinoteatru „Polonez” oraz radia RSC. Pozytywnie oceniono również działalność dedykowaną seniorom.</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Respondenci negatywnie ocenili głównie organizacyjne aspekty działania instytucji:</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brak współpracy między ośrodkami i niski stopień koordynacji działań;</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brak spójnych strategii działania oraz długoterminowych planów programowych instytucji;</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nieefektywne zarządzanie funduszami – w efekcie ograniczone środki na działalność edukacyjną oraz </a:t>
            </a:r>
            <a:r>
              <a:rPr lang="pl-PL" sz="1800" b="1" dirty="0" err="1" smtClean="0">
                <a:solidFill>
                  <a:schemeClr val="accent6">
                    <a:lumMod val="50000"/>
                  </a:schemeClr>
                </a:solidFill>
                <a:latin typeface="Calibri" pitchFamily="34" charset="0"/>
              </a:rPr>
              <a:t>eventową</a:t>
            </a:r>
            <a:r>
              <a:rPr lang="pl-PL" sz="1800" b="1" dirty="0" smtClean="0">
                <a:solidFill>
                  <a:schemeClr val="accent6">
                    <a:lumMod val="50000"/>
                  </a:schemeClr>
                </a:solidFill>
                <a:latin typeface="Calibri" pitchFamily="34" charset="0"/>
              </a:rPr>
              <a:t>;</a:t>
            </a: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99392"/>
            <a:ext cx="8229600" cy="880120"/>
          </a:xfrm>
        </p:spPr>
        <p:txBody>
          <a:bodyPr/>
          <a:lstStyle/>
          <a:p>
            <a:r>
              <a:rPr lang="pl-PL" sz="2400" b="1" dirty="0" smtClean="0">
                <a:solidFill>
                  <a:schemeClr val="tx2">
                    <a:lumMod val="50000"/>
                  </a:schemeClr>
                </a:solidFill>
              </a:rPr>
              <a:t>Ocena działań MOK i MCK (2)</a:t>
            </a:r>
            <a:endParaRPr lang="pl-PL" sz="3600" b="1" dirty="0">
              <a:solidFill>
                <a:schemeClr val="tx2">
                  <a:lumMod val="50000"/>
                </a:schemeClr>
              </a:solidFill>
            </a:endParaRPr>
          </a:p>
        </p:txBody>
      </p:sp>
      <p:sp>
        <p:nvSpPr>
          <p:cNvPr id="3" name="Symbol zastępczy zawartości 2"/>
          <p:cNvSpPr>
            <a:spLocks noGrp="1"/>
          </p:cNvSpPr>
          <p:nvPr>
            <p:ph idx="1"/>
          </p:nvPr>
        </p:nvSpPr>
        <p:spPr>
          <a:xfrm>
            <a:off x="467544" y="836712"/>
            <a:ext cx="8229600" cy="5616624"/>
          </a:xfrm>
        </p:spPr>
        <p:txBody>
          <a:bodyPr>
            <a:normAutofit/>
          </a:bodyPr>
          <a:lstStyle/>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buNone/>
            </a:pPr>
            <a:r>
              <a:rPr lang="pl-PL" sz="1800" b="1" dirty="0" smtClean="0">
                <a:solidFill>
                  <a:schemeClr val="tx2"/>
                </a:solidFill>
                <a:latin typeface="Calibri" pitchFamily="34" charset="0"/>
              </a:rPr>
              <a:t>Respondenci negatywnie ocenili głównie organizacyjne aspekty działania instytucji (</a:t>
            </a:r>
            <a:r>
              <a:rPr lang="pl-PL" sz="1800" b="1" dirty="0" err="1" smtClean="0">
                <a:solidFill>
                  <a:schemeClr val="tx2"/>
                </a:solidFill>
                <a:latin typeface="Calibri" pitchFamily="34" charset="0"/>
              </a:rPr>
              <a:t>cd</a:t>
            </a:r>
            <a:r>
              <a:rPr lang="pl-PL" sz="1800" b="1" dirty="0" smtClean="0">
                <a:solidFill>
                  <a:schemeClr val="tx2"/>
                </a:solidFill>
                <a:latin typeface="Calibri" pitchFamily="34" charset="0"/>
              </a:rPr>
              <a:t>.):</a:t>
            </a:r>
          </a:p>
          <a:p>
            <a:pPr marL="0" indent="0" algn="just">
              <a:lnSpc>
                <a:spcPct val="110000"/>
              </a:lnSpc>
            </a:pPr>
            <a:r>
              <a:rPr lang="pl-PL" sz="1800" b="1" dirty="0" smtClean="0">
                <a:solidFill>
                  <a:schemeClr val="accent6">
                    <a:lumMod val="50000"/>
                  </a:schemeClr>
                </a:solidFill>
                <a:latin typeface="Calibri" pitchFamily="34" charset="0"/>
              </a:rPr>
              <a:t> nieefektywne zarządzanie zasobami ludzkimi – „rozrośnięta” administracja, ograniczona liczba kompetentnych instruktorów, których działalność funkcjonuje w społecznej świadomości, skostniała struktura;</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niewykorzystywania przez instytucje lokalnego potencjału kulturalnego, osobowego i materialnego;</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niski stopień adekwatności inicjatyw instytucji do potrzeb (wynikających zarówno ze świadomego zainteresowania, jak i zapotrzebowania sięgającego źródłami do braków w zakresie edukacji kulturalnej) mieszkańców Skierniewic;</a:t>
            </a:r>
          </a:p>
          <a:p>
            <a:pPr marL="0" indent="0" algn="just">
              <a:lnSpc>
                <a:spcPct val="110000"/>
              </a:lnSpc>
              <a:buNone/>
            </a:pPr>
            <a:endParaRPr lang="pl-PL" sz="800" b="1" dirty="0" smtClean="0">
              <a:solidFill>
                <a:schemeClr val="accent6">
                  <a:lumMod val="50000"/>
                </a:schemeClr>
              </a:solidFill>
              <a:latin typeface="Calibri" pitchFamily="34" charset="0"/>
            </a:endParaRPr>
          </a:p>
          <a:p>
            <a:pPr marL="0" indent="0" algn="just">
              <a:lnSpc>
                <a:spcPct val="110000"/>
              </a:lnSpc>
            </a:pPr>
            <a:r>
              <a:rPr lang="pl-PL" sz="1800" b="1" dirty="0" smtClean="0">
                <a:solidFill>
                  <a:schemeClr val="accent6">
                    <a:lumMod val="50000"/>
                  </a:schemeClr>
                </a:solidFill>
                <a:latin typeface="Calibri" pitchFamily="34" charset="0"/>
              </a:rPr>
              <a:t> niedostosowanie sposobu organizacji pracy ośrodków do potrzeb mieszkańców miasta.</a:t>
            </a:r>
          </a:p>
          <a:p>
            <a:pPr marL="0" indent="0" algn="just">
              <a:lnSpc>
                <a:spcPct val="110000"/>
              </a:lnSpc>
              <a:buNone/>
            </a:pPr>
            <a:endParaRPr lang="pl-PL" sz="1800" b="1" dirty="0" smtClean="0">
              <a:solidFill>
                <a:schemeClr val="accent6">
                  <a:lumMod val="50000"/>
                </a:schemeClr>
              </a:solidFill>
              <a:latin typeface="Calibri" pitchFamily="34" charset="0"/>
            </a:endParaRPr>
          </a:p>
          <a:p>
            <a:pPr marL="0" indent="0" algn="just">
              <a:lnSpc>
                <a:spcPct val="110000"/>
              </a:lnSpc>
              <a:buNone/>
            </a:pPr>
            <a:endParaRPr lang="pl-PL" sz="800" b="1" dirty="0" smtClean="0">
              <a:solidFill>
                <a:schemeClr val="tx2"/>
              </a:solidFill>
              <a:latin typeface="Calibri" pitchFamily="34" charset="0"/>
            </a:endParaRPr>
          </a:p>
          <a:p>
            <a:pPr marL="0" indent="0" algn="just">
              <a:lnSpc>
                <a:spcPct val="110000"/>
              </a:lnSpc>
            </a:pPr>
            <a:endParaRPr lang="pl-PL" sz="1800" b="1" dirty="0" smtClean="0">
              <a:solidFill>
                <a:schemeClr val="accent6">
                  <a:lumMod val="50000"/>
                </a:schemeClr>
              </a:solidFill>
              <a:latin typeface="Calibri" pitchFamily="34" charset="0"/>
            </a:endParaRPr>
          </a:p>
          <a:p>
            <a:pPr marL="0" indent="0" algn="just">
              <a:lnSpc>
                <a:spcPct val="110000"/>
              </a:lnSpc>
            </a:pPr>
            <a:endParaRPr lang="pl-PL" sz="18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just">
              <a:lnSpc>
                <a:spcPct val="110000"/>
              </a:lnSpc>
              <a:buNone/>
            </a:pPr>
            <a:endParaRPr lang="pl-PL" sz="2000" b="1" dirty="0" smtClean="0">
              <a:solidFill>
                <a:schemeClr val="tx2"/>
              </a:solidFill>
              <a:latin typeface="Calibri" pitchFamily="34" charset="0"/>
            </a:endParaRPr>
          </a:p>
          <a:p>
            <a:pPr marL="0" indent="0" algn="ctr">
              <a:buNone/>
            </a:pPr>
            <a:endParaRPr lang="pl-PL" dirty="0" smtClean="0"/>
          </a:p>
        </p:txBody>
      </p:sp>
      <p:pic>
        <p:nvPicPr>
          <p:cNvPr id="4" name="Obraz 3" descr="logo inse"/>
          <p:cNvPicPr>
            <a:picLocks noChangeAspect="1" noChangeArrowheads="1"/>
          </p:cNvPicPr>
          <p:nvPr/>
        </p:nvPicPr>
        <p:blipFill>
          <a:blip r:embed="rId3" cstate="print"/>
          <a:srcRect/>
          <a:stretch>
            <a:fillRect/>
          </a:stretch>
        </p:blipFill>
        <p:spPr bwMode="auto">
          <a:xfrm>
            <a:off x="7020272" y="260648"/>
            <a:ext cx="1944216" cy="426473"/>
          </a:xfrm>
          <a:prstGeom prst="rect">
            <a:avLst/>
          </a:prstGeom>
          <a:ln w="9525">
            <a:noFill/>
            <a:miter lim="800000"/>
            <a:headEnd/>
            <a:tailEnd/>
          </a:ln>
        </p:spPr>
      </p:pic>
    </p:spTree>
    <p:extLst>
      <p:ext uri="{BB962C8B-B14F-4D97-AF65-F5344CB8AC3E}">
        <p14:creationId xmlns="" xmlns:p14="http://schemas.microsoft.com/office/powerpoint/2010/main" val="1960820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2420</TotalTime>
  <Words>4696</Words>
  <Application>Microsoft Office PowerPoint</Application>
  <PresentationFormat>Pokaz na ekranie (4:3)</PresentationFormat>
  <Paragraphs>851</Paragraphs>
  <Slides>46</Slides>
  <Notes>44</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Kierownictwo</vt:lpstr>
      <vt:lpstr>             Koncepcja restrukturyzacji działalności kulturalnej Miasta Skierniewice  Mariusz Michalski Kamila Brzezińska </vt:lpstr>
      <vt:lpstr>Informacje ogólne</vt:lpstr>
      <vt:lpstr>Cel i zakres badania</vt:lpstr>
      <vt:lpstr>Aktualna oferta kulturalna (1)</vt:lpstr>
      <vt:lpstr>Aktualna oferta kulturalna (2)</vt:lpstr>
      <vt:lpstr>Polityka kulturalna</vt:lpstr>
      <vt:lpstr>                    Ocena oferty i polityki kulturalnej</vt:lpstr>
      <vt:lpstr>Ocena działań MOK i MCK (1)</vt:lpstr>
      <vt:lpstr>Ocena działań MOK i MCK (2)</vt:lpstr>
      <vt:lpstr>Ocena działań BWA</vt:lpstr>
      <vt:lpstr>Ocena działań IHS</vt:lpstr>
      <vt:lpstr>Potrzeba powstania MZS</vt:lpstr>
      <vt:lpstr>        Porównanie działalności MOK i MCK (1)</vt:lpstr>
      <vt:lpstr>        Porównanie działalności MOK i MCK (2)</vt:lpstr>
      <vt:lpstr>        Porównanie działalności MOK i MCK (3)</vt:lpstr>
      <vt:lpstr>                 Analiza ekonomiczno-finansowa (1)</vt:lpstr>
      <vt:lpstr>                 Analiza ekonomiczno-finansowa (2)</vt:lpstr>
      <vt:lpstr>                 Analiza ekonomiczno-finansowa (3)</vt:lpstr>
      <vt:lpstr>                                       Analiza zatrudnienia (1)</vt:lpstr>
      <vt:lpstr>                                       Analiza zatrudnienia (2)</vt:lpstr>
      <vt:lpstr>                                       Analiza zatrudnienia (3)</vt:lpstr>
      <vt:lpstr>                                       Analiza zatrudnienia (4)</vt:lpstr>
      <vt:lpstr>                    Struktura zatrudnienia NMOK (1)</vt:lpstr>
      <vt:lpstr>                    Struktura zatrudnienia NMOK (2)</vt:lpstr>
      <vt:lpstr>                    Struktura zatrudnienia NMOK (3)</vt:lpstr>
      <vt:lpstr>                    Struktura zatrudnienia NMOK (4)</vt:lpstr>
      <vt:lpstr>                    Struktura zatrudnienia NMOK (5)</vt:lpstr>
      <vt:lpstr>                    Struktura zatrudnienia NMOK (6)</vt:lpstr>
      <vt:lpstr>                    Struktura zatrudnienia NMOK (7)</vt:lpstr>
      <vt:lpstr>                    Struktura zatrudnienia NMOK (8)</vt:lpstr>
      <vt:lpstr>                    Struktura zatrudnienia NMOK (9)</vt:lpstr>
      <vt:lpstr>                   Struktura zatrudnienia NMOK (10)</vt:lpstr>
      <vt:lpstr>                   Struktura zatrudnienia NMOK (11)</vt:lpstr>
      <vt:lpstr>                   Struktura zatrudnienia NMOK (12)</vt:lpstr>
      <vt:lpstr>                   Struktura zatrudnienia NMOK (13)</vt:lpstr>
      <vt:lpstr>                   Struktura zatrudnienia NMOK (14)</vt:lpstr>
      <vt:lpstr>Oszczędności (1)</vt:lpstr>
      <vt:lpstr>Oszczędności (2)</vt:lpstr>
      <vt:lpstr>Pory pracy NMOK (1)</vt:lpstr>
      <vt:lpstr>Pory pracy NMOK (2)</vt:lpstr>
      <vt:lpstr>             Zakres tematyczny zajęć w NMOK (1)</vt:lpstr>
      <vt:lpstr>             Zakres tematyczny zajęć w NMOK (2)</vt:lpstr>
      <vt:lpstr>Zmiany w zakresie polityki kulturalnej (1)</vt:lpstr>
      <vt:lpstr>Zmiany w zakresie polityki kulturalnej (2)</vt:lpstr>
      <vt:lpstr>Slajd 45</vt:lpstr>
      <vt:lpstr>Slajd 46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Audyt oświatowy na terenie Gminy Dołhobyczów</dc:title>
  <dc:creator>MariuszCieślikiewicz</dc:creator>
  <cp:lastModifiedBy>Mariusz Michalski</cp:lastModifiedBy>
  <cp:revision>199</cp:revision>
  <cp:lastPrinted>2012-02-07T15:18:59Z</cp:lastPrinted>
  <dcterms:created xsi:type="dcterms:W3CDTF">2012-02-07T09:55:11Z</dcterms:created>
  <dcterms:modified xsi:type="dcterms:W3CDTF">2012-08-29T04:28:49Z</dcterms:modified>
</cp:coreProperties>
</file>